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58" r:id="rId5"/>
    <p:sldId id="290" r:id="rId6"/>
    <p:sldId id="291" r:id="rId7"/>
    <p:sldId id="29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7"/>
    <a:srgbClr val="FFD040"/>
    <a:srgbClr val="EC5A8B"/>
    <a:srgbClr val="F8C4D5"/>
    <a:srgbClr val="FAD6E2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5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B5487-BAF3-432F-97BB-B1CCFADF6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8C9B49-051E-4826-9234-825FC8BB7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E157C-DD26-4299-89A0-720F1A28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B8497-55E0-43E4-9E8D-6228915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EA68E-D65E-4C47-9D46-2DC693BF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8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4EC0B-5A04-4D95-B17A-2107D8B2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C0C420-DA89-43F4-A32F-C9213FB24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C0864-DFB7-4ED6-8E78-86652874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7307B3-D5C7-440F-BB5A-B7CA83C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E2749-394A-4212-9405-2E053E1C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9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EAEF19-D201-4074-B518-34233B227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CC562A-77C9-4E20-8632-BA6B9692D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34CFB-1EB0-41D0-98E9-DD994C0C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8ECC8-3992-4AB9-A34A-BC641499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33FBD-C0D7-41F8-9E75-7A7DB734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3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D25D5-8257-48D9-B6BF-6D01D284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D31CF-FF4A-436D-A6A8-368FCBD1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C89E9-CA6E-465C-98F3-8CFE5212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2E4F3C-0B5B-41EF-8700-21081644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77784-C9E7-4DBE-84FA-562C3CE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1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60B73-2912-4D47-B3EE-80264419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A663C-2D2B-4211-96F3-56416564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56E1A-1977-4D52-9EA1-600D5D97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3F02F-2C01-426B-A2D2-5FF8A054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DF370-1DDB-46BC-8159-0E571E53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5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F3528-BD98-4668-A071-A503E3ED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72DA8-833E-4D3A-889F-388462ECA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9B909-A8D6-4397-9493-57B4ECC4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6D249-45CF-4C30-B06E-219450D9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FBD2F5-3729-409A-A8CB-F52506A4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DBABC9-FAFB-4D57-B2FA-456F49A7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B07E5-8F56-4E4D-A32E-F337CA85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083E7-A9F2-4A7A-9DF0-66691F4EA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8D89A5-103E-4D00-8AA5-44AA3E284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41D9BD-41EC-4787-B597-FCCD84D9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DD7EA2-3F8D-4F51-A33D-700A8656B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528158-0689-4110-BC8E-F934D785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D15623-202C-41C0-B3F3-97FA60B5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7DCA4D-ACC6-42C8-83DA-899D560F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34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E3AB1-84E5-4996-9200-61DB0829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7D99A1-D159-44AA-97D8-90018E58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2C4613-1BE3-4FA5-BC85-F519984E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6539C1-49F1-4136-88E5-666963A5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1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550F3C-072F-44B3-A3E6-B1FF8A1F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C9BCAB-E0BD-41E2-A2E8-8186986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11E9D-F733-4F7F-BCD3-B03C280B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4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49A7-BBA9-4D84-B099-23A75DC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1735E-02F9-4C94-A316-59B9FACD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941402-123C-49CF-B4AD-866B5BBC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9FCA39-C6DB-4161-80E3-33627CA2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E7BE5-6EAD-4D30-8A3F-FA51886F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89BEEF-F88F-4DED-A4C0-C7270CB8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2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379DB-1CB0-4537-903E-2753A2AD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4F720-B508-4FD2-86B2-9877D4BF5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07334C-44FE-4F75-B54D-AB625498D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ECE27-FA02-4B78-B64E-88F257C0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957B9-81FB-4158-88D2-B9AD2C1B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A9CDA2-D60C-4C6E-A4C6-E93DD5CB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7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A9C5B0-2C6F-4BC6-B007-93752706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7F5D2-8ED1-4E64-A66C-ED09C0A18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B2859-B46A-46EF-80BB-9C74218AF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70C1-2B17-43E3-B5C0-58971F31326F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D7BC1-8202-4437-99A0-6F65C12A0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D35C2-EFCE-4360-81EB-73D874420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E012E-EFE8-4480-80CA-5B368CE21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4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D3B4-F706-4CB6-87FB-8449C1373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0429"/>
            <a:ext cx="9144000" cy="740386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cs typeface="Angsana New" panose="02020603050405020304" pitchFamily="18" charset="-34"/>
              </a:rPr>
              <a:t>Emotion Recognition in Conversations</a:t>
            </a:r>
            <a:endParaRPr lang="zh-CN" altLang="en-US" sz="3600" b="1" dirty="0">
              <a:latin typeface="+mn-lt"/>
              <a:cs typeface="Angsana New" panose="02020603050405020304" pitchFamily="18" charset="-34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05805D-0F53-46FD-A060-6243746D8341}"/>
              </a:ext>
            </a:extLst>
          </p:cNvPr>
          <p:cNvCxnSpPr/>
          <p:nvPr/>
        </p:nvCxnSpPr>
        <p:spPr>
          <a:xfrm>
            <a:off x="-606669" y="5547946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1BE681AD-218B-4156-8722-4D5128010A21}"/>
              </a:ext>
            </a:extLst>
          </p:cNvPr>
          <p:cNvSpPr/>
          <p:nvPr/>
        </p:nvSpPr>
        <p:spPr>
          <a:xfrm>
            <a:off x="975947" y="544683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43DA651-7513-4056-AB8A-3C2E54E9343D}"/>
              </a:ext>
            </a:extLst>
          </p:cNvPr>
          <p:cNvSpPr/>
          <p:nvPr/>
        </p:nvSpPr>
        <p:spPr>
          <a:xfrm>
            <a:off x="2760786" y="544683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9ED59EB-4488-4D91-AA2A-47543B1A814F}"/>
              </a:ext>
            </a:extLst>
          </p:cNvPr>
          <p:cNvSpPr/>
          <p:nvPr/>
        </p:nvSpPr>
        <p:spPr>
          <a:xfrm>
            <a:off x="4545625" y="544683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7964720-B44B-42CA-A607-CA9C34935644}"/>
              </a:ext>
            </a:extLst>
          </p:cNvPr>
          <p:cNvSpPr/>
          <p:nvPr/>
        </p:nvSpPr>
        <p:spPr>
          <a:xfrm>
            <a:off x="6430109" y="5446832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3E8D64B-287A-4278-8030-3D09981F7CE3}"/>
              </a:ext>
            </a:extLst>
          </p:cNvPr>
          <p:cNvSpPr/>
          <p:nvPr/>
        </p:nvSpPr>
        <p:spPr>
          <a:xfrm>
            <a:off x="9017978" y="5446831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B093BE0-AC5D-4465-BCF8-5A0FC167D9E3}"/>
              </a:ext>
            </a:extLst>
          </p:cNvPr>
          <p:cNvSpPr/>
          <p:nvPr/>
        </p:nvSpPr>
        <p:spPr>
          <a:xfrm>
            <a:off x="11114941" y="5446830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246CB8-6BE6-4D34-8835-23479F79CB2B}"/>
              </a:ext>
            </a:extLst>
          </p:cNvPr>
          <p:cNvSpPr txBox="1"/>
          <p:nvPr/>
        </p:nvSpPr>
        <p:spPr>
          <a:xfrm>
            <a:off x="2060332" y="305966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Mainly focus on the recent works.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0266" y="279101"/>
            <a:ext cx="1009541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CMN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3BD4C-E28B-48DA-A299-7B32C2299179}"/>
              </a:ext>
            </a:extLst>
          </p:cNvPr>
          <p:cNvSpPr txBox="1"/>
          <p:nvPr/>
        </p:nvSpPr>
        <p:spPr>
          <a:xfrm>
            <a:off x="1205452" y="1064157"/>
            <a:ext cx="839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previous works ignore the inter-speaker interactions in </a:t>
            </a:r>
            <a:r>
              <a:rPr lang="en-US" altLang="zh-CN" b="1" dirty="0"/>
              <a:t>dyadic</a:t>
            </a:r>
            <a:r>
              <a:rPr lang="en-US" altLang="zh-CN" dirty="0"/>
              <a:t> conversations. 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068297F-34F6-43D0-A11E-B05037966DCE}"/>
              </a:ext>
            </a:extLst>
          </p:cNvPr>
          <p:cNvSpPr txBox="1"/>
          <p:nvPr/>
        </p:nvSpPr>
        <p:spPr>
          <a:xfrm>
            <a:off x="1205452" y="2122858"/>
            <a:ext cx="99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two GRUs respectively modeling the two speakers and memory networks for interactions.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D454BF7-E663-45D3-A030-3DFE4F1BE225}"/>
              </a:ext>
            </a:extLst>
          </p:cNvPr>
          <p:cNvSpPr txBox="1"/>
          <p:nvPr/>
        </p:nvSpPr>
        <p:spPr>
          <a:xfrm>
            <a:off x="1198580" y="2982624"/>
            <a:ext cx="95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For audio modal: </a:t>
            </a:r>
            <a:r>
              <a:rPr lang="en-US" altLang="zh-CN" b="1" dirty="0" err="1"/>
              <a:t>openSMILE</a:t>
            </a:r>
            <a:r>
              <a:rPr lang="en-US" altLang="zh-CN" b="1" dirty="0"/>
              <a:t>; </a:t>
            </a:r>
            <a:r>
              <a:rPr lang="en-US" altLang="zh-CN" dirty="0"/>
              <a:t>For visual modal: </a:t>
            </a:r>
            <a:r>
              <a:rPr lang="en-US" altLang="zh-CN" b="1" dirty="0"/>
              <a:t>3D-CNN; </a:t>
            </a:r>
            <a:r>
              <a:rPr lang="en-US" altLang="zh-CN" dirty="0"/>
              <a:t>For textual modal: </a:t>
            </a:r>
            <a:r>
              <a:rPr lang="en-US" altLang="zh-CN" b="1" dirty="0"/>
              <a:t>text-CNN</a:t>
            </a:r>
            <a:endParaRPr lang="zh-CN" altLang="en-US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198579" y="3599480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2</a:t>
            </a:r>
            <a:r>
              <a:rPr lang="en-US" altLang="zh-CN" b="1" dirty="0"/>
              <a:t>: </a:t>
            </a:r>
            <a:r>
              <a:rPr lang="en-US" altLang="zh-CN" dirty="0"/>
              <a:t>CMN for conversational context modeling. 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141890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3975617" y="1532336"/>
            <a:ext cx="18592800" cy="224438"/>
            <a:chOff x="-5821680" y="3317408"/>
            <a:chExt cx="18592800" cy="22443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65279" y="3317919"/>
              <a:ext cx="223927" cy="22392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418E76F-28A6-4942-B651-D101FB1D0F32}"/>
              </a:ext>
            </a:extLst>
          </p:cNvPr>
          <p:cNvGrpSpPr/>
          <p:nvPr/>
        </p:nvGrpSpPr>
        <p:grpSpPr>
          <a:xfrm>
            <a:off x="907262" y="-6506913"/>
            <a:ext cx="207369" cy="6104355"/>
            <a:chOff x="907262" y="-141890"/>
            <a:chExt cx="207369" cy="6104355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570F433-5F81-444C-98F7-5B801778F67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6104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51D6585-6E59-4B27-B71B-E4E1287F84D3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012A115-47AA-4451-8BF6-323B0A64509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450E6FC-C147-4EB0-9C5A-732F7A911347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7FD1FDB-4756-4D49-AB43-30BEF52FBA09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2CDF902-0F31-4B27-88A6-08FB4C814926}"/>
                </a:ext>
              </a:extLst>
            </p:cNvPr>
            <p:cNvSpPr/>
            <p:nvPr/>
          </p:nvSpPr>
          <p:spPr>
            <a:xfrm rot="5400000">
              <a:off x="907262" y="4586736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6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0266" y="279101"/>
            <a:ext cx="1009541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CMN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3977845" y="149391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BE186CA-B712-47E8-8BE2-0C8D31F4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1" y="1211388"/>
            <a:ext cx="8283658" cy="4435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08AA2D5-1449-4934-B675-3BBDA140A05A}"/>
              </a:ext>
            </a:extLst>
          </p:cNvPr>
          <p:cNvSpPr/>
          <p:nvPr/>
        </p:nvSpPr>
        <p:spPr>
          <a:xfrm>
            <a:off x="3975789" y="3610483"/>
            <a:ext cx="1307431" cy="8812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弧形 15">
            <a:extLst>
              <a:ext uri="{FF2B5EF4-FFF2-40B4-BE49-F238E27FC236}">
                <a16:creationId xmlns:a16="http://schemas.microsoft.com/office/drawing/2014/main" id="{DE82F46D-9125-426C-AE21-BF4677A82611}"/>
              </a:ext>
            </a:extLst>
          </p:cNvPr>
          <p:cNvSpPr/>
          <p:nvPr/>
        </p:nvSpPr>
        <p:spPr>
          <a:xfrm>
            <a:off x="3304674" y="951468"/>
            <a:ext cx="2911642" cy="7640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箭头: 上弧形 37">
            <a:extLst>
              <a:ext uri="{FF2B5EF4-FFF2-40B4-BE49-F238E27FC236}">
                <a16:creationId xmlns:a16="http://schemas.microsoft.com/office/drawing/2014/main" id="{5329386B-E2D9-43A7-AF3B-AA837F1A2B7B}"/>
              </a:ext>
            </a:extLst>
          </p:cNvPr>
          <p:cNvSpPr/>
          <p:nvPr/>
        </p:nvSpPr>
        <p:spPr>
          <a:xfrm flipV="1">
            <a:off x="2205789" y="5264581"/>
            <a:ext cx="4010527" cy="764060"/>
          </a:xfrm>
          <a:prstGeom prst="curvedDownArrow">
            <a:avLst/>
          </a:prstGeom>
          <a:solidFill>
            <a:srgbClr val="FFD04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31D4E372-3815-41FB-96F7-AA2399DF11BA}"/>
              </a:ext>
            </a:extLst>
          </p:cNvPr>
          <p:cNvSpPr/>
          <p:nvPr/>
        </p:nvSpPr>
        <p:spPr>
          <a:xfrm>
            <a:off x="7097777" y="3610483"/>
            <a:ext cx="449179" cy="449179"/>
          </a:xfrm>
          <a:prstGeom prst="mathPlus">
            <a:avLst>
              <a:gd name="adj1" fmla="val 1637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D3D125-4417-403B-A356-3518F93CEE96}"/>
              </a:ext>
            </a:extLst>
          </p:cNvPr>
          <p:cNvGrpSpPr/>
          <p:nvPr/>
        </p:nvGrpSpPr>
        <p:grpSpPr>
          <a:xfrm>
            <a:off x="8932042" y="2327250"/>
            <a:ext cx="3079689" cy="1609226"/>
            <a:chOff x="8932042" y="2327250"/>
            <a:chExt cx="3079689" cy="16092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B4E6A9-E73A-4E71-AF1F-AC21BC81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9389" y="2649165"/>
              <a:ext cx="2133785" cy="78492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561CEAE-96F4-46C0-BBC6-F75E4D99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9389" y="3380168"/>
              <a:ext cx="2537680" cy="55630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C98EE3-6309-436B-B138-FEDCD3880C27}"/>
                </a:ext>
              </a:extLst>
            </p:cNvPr>
            <p:cNvSpPr txBox="1"/>
            <p:nvPr/>
          </p:nvSpPr>
          <p:spPr>
            <a:xfrm>
              <a:off x="8932042" y="2327250"/>
              <a:ext cx="3079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Standard Memory Network operation</a:t>
              </a:r>
              <a:endParaRPr lang="zh-CN" altLang="en-US" sz="1400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93DD14C0-F1B1-4115-8B26-B43DA5A17B6C}"/>
              </a:ext>
            </a:extLst>
          </p:cNvPr>
          <p:cNvSpPr txBox="1"/>
          <p:nvPr/>
        </p:nvSpPr>
        <p:spPr>
          <a:xfrm>
            <a:off x="6164983" y="6002474"/>
            <a:ext cx="5897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Problems: the</a:t>
            </a:r>
            <a:r>
              <a:rPr lang="zh-CN" altLang="en-US" sz="1400" dirty="0"/>
              <a:t> </a:t>
            </a:r>
            <a:r>
              <a:rPr lang="en-US" altLang="zh-CN" sz="1400" dirty="0"/>
              <a:t>original sequence of the conversation is broken down; only </a:t>
            </a:r>
          </a:p>
          <a:p>
            <a:r>
              <a:rPr lang="en-US" altLang="zh-CN" sz="1400" dirty="0"/>
              <a:t>adapted for dyadic conversations. </a:t>
            </a:r>
            <a:endParaRPr lang="zh-CN" altLang="en-US" sz="1400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ABB07A3-C2E1-4FBC-9CA6-C07AFDAF227F}"/>
              </a:ext>
            </a:extLst>
          </p:cNvPr>
          <p:cNvGrpSpPr/>
          <p:nvPr/>
        </p:nvGrpSpPr>
        <p:grpSpPr>
          <a:xfrm>
            <a:off x="907262" y="-4397165"/>
            <a:ext cx="207369" cy="4345400"/>
            <a:chOff x="907262" y="-141890"/>
            <a:chExt cx="207369" cy="43454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CE95253-CE6C-4647-98E4-CEF0898FB7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52F7A71-931D-4476-AE1F-591E2CE726C3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3FED436-32A9-487F-8A35-E0D1E2635374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A1377AC-F0CE-4200-8BC7-7E874E88B5D4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F9D66C6-87DE-44D9-8E03-7BC602AB978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88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38" grpId="0" animBg="1"/>
      <p:bldP spid="17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DialogueRNN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3BD4C-E28B-48DA-A299-7B32C2299179}"/>
              </a:ext>
            </a:extLst>
          </p:cNvPr>
          <p:cNvSpPr txBox="1"/>
          <p:nvPr/>
        </p:nvSpPr>
        <p:spPr>
          <a:xfrm>
            <a:off x="1205452" y="1064157"/>
            <a:ext cx="755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previous works(CMN, ICON) cannot fit the multi-speaker conditions. 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068297F-34F6-43D0-A11E-B05037966DCE}"/>
              </a:ext>
            </a:extLst>
          </p:cNvPr>
          <p:cNvSpPr txBox="1"/>
          <p:nvPr/>
        </p:nvSpPr>
        <p:spPr>
          <a:xfrm>
            <a:off x="1205452" y="2122858"/>
            <a:ext cx="747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new speaker modeling proposed: </a:t>
            </a:r>
            <a:r>
              <a:rPr lang="en-US" altLang="zh-CN" b="1" dirty="0"/>
              <a:t>speaker</a:t>
            </a:r>
            <a:r>
              <a:rPr lang="en-US" altLang="zh-CN" dirty="0"/>
              <a:t> + </a:t>
            </a:r>
            <a:r>
              <a:rPr lang="en-US" altLang="zh-CN" b="1" dirty="0"/>
              <a:t>listener</a:t>
            </a:r>
            <a:r>
              <a:rPr lang="en-US" altLang="zh-CN" dirty="0"/>
              <a:t> modeling.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D454BF7-E663-45D3-A030-3DFE4F1BE225}"/>
              </a:ext>
            </a:extLst>
          </p:cNvPr>
          <p:cNvSpPr txBox="1"/>
          <p:nvPr/>
        </p:nvSpPr>
        <p:spPr>
          <a:xfrm>
            <a:off x="1198580" y="2982624"/>
            <a:ext cx="95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For audio modal: </a:t>
            </a:r>
            <a:r>
              <a:rPr lang="en-US" altLang="zh-CN" b="1" dirty="0" err="1"/>
              <a:t>openSMILE</a:t>
            </a:r>
            <a:r>
              <a:rPr lang="en-US" altLang="zh-CN" b="1" dirty="0"/>
              <a:t>; </a:t>
            </a:r>
            <a:r>
              <a:rPr lang="en-US" altLang="zh-CN" dirty="0"/>
              <a:t>For visual modal: </a:t>
            </a:r>
            <a:r>
              <a:rPr lang="en-US" altLang="zh-CN" b="1" dirty="0"/>
              <a:t>3D-CNN; </a:t>
            </a:r>
            <a:r>
              <a:rPr lang="en-US" altLang="zh-CN" dirty="0"/>
              <a:t>For textual modal: </a:t>
            </a:r>
            <a:r>
              <a:rPr lang="en-US" altLang="zh-CN" b="1" dirty="0"/>
              <a:t>text-CNN</a:t>
            </a:r>
            <a:endParaRPr lang="zh-CN" altLang="en-US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198579" y="3599480"/>
            <a:ext cx="609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2</a:t>
            </a:r>
            <a:r>
              <a:rPr lang="en-US" altLang="zh-CN" b="1" dirty="0"/>
              <a:t>: </a:t>
            </a:r>
            <a:r>
              <a:rPr lang="en-US" altLang="zh-CN" dirty="0" err="1"/>
              <a:t>DialogueRNN</a:t>
            </a:r>
            <a:r>
              <a:rPr lang="en-US" altLang="zh-CN" dirty="0"/>
              <a:t> for conversational context modeling. 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141890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2192586" y="-42006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A7D6469-6678-49F4-BD69-3878A58D6E1A}"/>
              </a:ext>
            </a:extLst>
          </p:cNvPr>
          <p:cNvSpPr txBox="1"/>
          <p:nvPr/>
        </p:nvSpPr>
        <p:spPr>
          <a:xfrm>
            <a:off x="1198579" y="4901091"/>
            <a:ext cx="763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current participator is the speaker and other participators are listeners.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29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7" grpId="0"/>
      <p:bldP spid="98" grpId="0"/>
      <p:bldP spid="99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DialogueRNN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4551753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2192586" y="-42006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C8E39D-1EF0-486B-9564-03C6019A4A57}"/>
              </a:ext>
            </a:extLst>
          </p:cNvPr>
          <p:cNvSpPr/>
          <p:nvPr/>
        </p:nvSpPr>
        <p:spPr>
          <a:xfrm>
            <a:off x="4143559" y="3245525"/>
            <a:ext cx="1045029" cy="484128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GRU</a:t>
            </a:r>
            <a:r>
              <a:rPr lang="en-US" altLang="zh-CN" b="1" baseline="-25000" dirty="0" err="1">
                <a:solidFill>
                  <a:schemeClr val="tx1"/>
                </a:solidFill>
              </a:rPr>
              <a:t>p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41D0AED-D4DD-47CC-BD87-705BD77C5A68}"/>
              </a:ext>
            </a:extLst>
          </p:cNvPr>
          <p:cNvSpPr/>
          <p:nvPr/>
        </p:nvSpPr>
        <p:spPr>
          <a:xfrm>
            <a:off x="1319916" y="3245525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GRU</a:t>
            </a:r>
            <a:r>
              <a:rPr lang="en-US" altLang="zh-CN" b="1" baseline="-25000" dirty="0" err="1">
                <a:solidFill>
                  <a:schemeClr val="tx1"/>
                </a:solidFill>
              </a:rPr>
              <a:t>g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BCAF550-9D0E-45C7-BF8B-05A9028D7815}"/>
              </a:ext>
            </a:extLst>
          </p:cNvPr>
          <p:cNvSpPr/>
          <p:nvPr/>
        </p:nvSpPr>
        <p:spPr>
          <a:xfrm>
            <a:off x="7052944" y="3247225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GRU</a:t>
            </a:r>
            <a:r>
              <a:rPr lang="en-US" altLang="zh-CN" b="1" baseline="-25000" dirty="0">
                <a:solidFill>
                  <a:schemeClr val="tx1"/>
                </a:solidFill>
              </a:rPr>
              <a:t>L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C14FBC9-8955-4779-BEEB-632FE433E85C}"/>
              </a:ext>
            </a:extLst>
          </p:cNvPr>
          <p:cNvSpPr/>
          <p:nvPr/>
        </p:nvSpPr>
        <p:spPr>
          <a:xfrm>
            <a:off x="9997370" y="3245525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C5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GRU</a:t>
            </a:r>
            <a:r>
              <a:rPr lang="en-US" altLang="zh-CN" b="1" baseline="-25000" dirty="0">
                <a:solidFill>
                  <a:schemeClr val="tx1"/>
                </a:solidFill>
              </a:rPr>
              <a:t>E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B9CAE8-59F1-456A-9B24-BC2D41C647A9}"/>
              </a:ext>
            </a:extLst>
          </p:cNvPr>
          <p:cNvSpPr txBox="1"/>
          <p:nvPr/>
        </p:nvSpPr>
        <p:spPr>
          <a:xfrm>
            <a:off x="1195298" y="264669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 GRU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DCD395-6E6C-4CE4-AB69-5B5A8D58D684}"/>
              </a:ext>
            </a:extLst>
          </p:cNvPr>
          <p:cNvSpPr txBox="1"/>
          <p:nvPr/>
        </p:nvSpPr>
        <p:spPr>
          <a:xfrm>
            <a:off x="4070397" y="264669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Party GRU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23DE4A-C600-4BF6-AEDF-6225CE952E68}"/>
              </a:ext>
            </a:extLst>
          </p:cNvPr>
          <p:cNvSpPr txBox="1"/>
          <p:nvPr/>
        </p:nvSpPr>
        <p:spPr>
          <a:xfrm>
            <a:off x="6845931" y="264839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Listener GRU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DB7589D-ECF9-4B78-98B6-427F375999A1}"/>
              </a:ext>
            </a:extLst>
          </p:cNvPr>
          <p:cNvSpPr txBox="1"/>
          <p:nvPr/>
        </p:nvSpPr>
        <p:spPr>
          <a:xfrm>
            <a:off x="9790357" y="2646693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Emotion GRU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142A23-E689-48E6-B6EB-7305552C064F}"/>
              </a:ext>
            </a:extLst>
          </p:cNvPr>
          <p:cNvSpPr txBox="1"/>
          <p:nvPr/>
        </p:nvSpPr>
        <p:spPr>
          <a:xfrm>
            <a:off x="426818" y="402724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 sequence modeling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A9F8AB-C97E-4213-A18B-FBB2BBAE55CA}"/>
              </a:ext>
            </a:extLst>
          </p:cNvPr>
          <p:cNvSpPr txBox="1"/>
          <p:nvPr/>
        </p:nvSpPr>
        <p:spPr>
          <a:xfrm>
            <a:off x="3676058" y="402724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Speaker modeling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45E7FBF-C606-4F3F-9B2B-D795235FCFA6}"/>
              </a:ext>
            </a:extLst>
          </p:cNvPr>
          <p:cNvSpPr txBox="1"/>
          <p:nvPr/>
        </p:nvSpPr>
        <p:spPr>
          <a:xfrm>
            <a:off x="6596664" y="40272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Listener modeling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2E6FD8-850A-440B-98FE-8D54FF19BEA7}"/>
              </a:ext>
            </a:extLst>
          </p:cNvPr>
          <p:cNvSpPr txBox="1"/>
          <p:nvPr/>
        </p:nvSpPr>
        <p:spPr>
          <a:xfrm>
            <a:off x="9649293" y="4027242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Emotion 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8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416D456-1066-40AE-B3B8-6EE44B5DB9F9}"/>
              </a:ext>
            </a:extLst>
          </p:cNvPr>
          <p:cNvGrpSpPr/>
          <p:nvPr/>
        </p:nvGrpSpPr>
        <p:grpSpPr>
          <a:xfrm>
            <a:off x="2010514" y="4846436"/>
            <a:ext cx="4688783" cy="1356130"/>
            <a:chOff x="2010514" y="4846436"/>
            <a:chExt cx="4688783" cy="1356130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CADE6FE-1A97-4342-8DDA-04A8F297D9C3}"/>
                </a:ext>
              </a:extLst>
            </p:cNvPr>
            <p:cNvSpPr/>
            <p:nvPr/>
          </p:nvSpPr>
          <p:spPr>
            <a:xfrm>
              <a:off x="2036466" y="4846436"/>
              <a:ext cx="4662831" cy="13561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BC526EE-605C-4D85-9DFB-9C21ABC16BF4}"/>
                </a:ext>
              </a:extLst>
            </p:cNvPr>
            <p:cNvSpPr txBox="1"/>
            <p:nvPr/>
          </p:nvSpPr>
          <p:spPr>
            <a:xfrm>
              <a:off x="2010514" y="5526081"/>
              <a:ext cx="1194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Listener </a:t>
              </a:r>
            </a:p>
            <a:p>
              <a:r>
                <a:rPr lang="en-US" altLang="zh-CN" b="1" dirty="0"/>
                <a:t>Modeling</a:t>
              </a:r>
              <a:endParaRPr lang="zh-CN" altLang="en-US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845BFC-CCC0-4588-A039-58C8D94C4ACB}"/>
              </a:ext>
            </a:extLst>
          </p:cNvPr>
          <p:cNvGrpSpPr/>
          <p:nvPr/>
        </p:nvGrpSpPr>
        <p:grpSpPr>
          <a:xfrm>
            <a:off x="2526328" y="3536315"/>
            <a:ext cx="6987786" cy="776983"/>
            <a:chOff x="2526328" y="3536315"/>
            <a:chExt cx="6987786" cy="77698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483501BA-F186-4A44-9430-03997FB814EE}"/>
                </a:ext>
              </a:extLst>
            </p:cNvPr>
            <p:cNvSpPr/>
            <p:nvPr/>
          </p:nvSpPr>
          <p:spPr>
            <a:xfrm>
              <a:off x="2526328" y="3536315"/>
              <a:ext cx="6987786" cy="7769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A5D1ACE-5CB5-41BF-847B-1B4D22ED16A9}"/>
                </a:ext>
              </a:extLst>
            </p:cNvPr>
            <p:cNvSpPr txBox="1"/>
            <p:nvPr/>
          </p:nvSpPr>
          <p:spPr>
            <a:xfrm>
              <a:off x="8102525" y="3744934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Global Line</a:t>
              </a:r>
              <a:endParaRPr lang="zh-CN" altLang="en-US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A2CF6F-B748-4E7B-A41D-D4D09BFC93EF}"/>
              </a:ext>
            </a:extLst>
          </p:cNvPr>
          <p:cNvGrpSpPr/>
          <p:nvPr/>
        </p:nvGrpSpPr>
        <p:grpSpPr>
          <a:xfrm>
            <a:off x="1969777" y="1370032"/>
            <a:ext cx="4733070" cy="697758"/>
            <a:chOff x="1969777" y="1370032"/>
            <a:chExt cx="4733070" cy="697758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C55D77A-FAF3-44D0-A7FD-5095B5548285}"/>
                </a:ext>
              </a:extLst>
            </p:cNvPr>
            <p:cNvSpPr/>
            <p:nvPr/>
          </p:nvSpPr>
          <p:spPr>
            <a:xfrm>
              <a:off x="2036466" y="1370032"/>
              <a:ext cx="4666381" cy="697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D67A276F-26F9-4FE6-B1F9-11471A2D5561}"/>
                </a:ext>
              </a:extLst>
            </p:cNvPr>
            <p:cNvSpPr txBox="1"/>
            <p:nvPr/>
          </p:nvSpPr>
          <p:spPr>
            <a:xfrm>
              <a:off x="1969777" y="1412459"/>
              <a:ext cx="1194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Speaker </a:t>
              </a:r>
            </a:p>
            <a:p>
              <a:r>
                <a:rPr lang="en-US" altLang="zh-CN" b="1" dirty="0"/>
                <a:t>Modeling</a:t>
              </a:r>
              <a:endParaRPr lang="zh-CN" altLang="en-US" b="1" dirty="0"/>
            </a:p>
          </p:txBody>
        </p:sp>
      </p:grpSp>
      <p:sp>
        <p:nvSpPr>
          <p:cNvPr id="139" name="矩形 138">
            <a:extLst>
              <a:ext uri="{FF2B5EF4-FFF2-40B4-BE49-F238E27FC236}">
                <a16:creationId xmlns:a16="http://schemas.microsoft.com/office/drawing/2014/main" id="{1C27B075-C84D-4B36-84AE-373EFA45ED09}"/>
              </a:ext>
            </a:extLst>
          </p:cNvPr>
          <p:cNvSpPr/>
          <p:nvPr/>
        </p:nvSpPr>
        <p:spPr>
          <a:xfrm>
            <a:off x="6128314" y="2381148"/>
            <a:ext cx="3385794" cy="776983"/>
          </a:xfrm>
          <a:prstGeom prst="rect">
            <a:avLst/>
          </a:prstGeom>
          <a:solidFill>
            <a:srgbClr val="FA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DialogueRNN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4551753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2192586" y="-42006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C8E39D-1EF0-486B-9564-03C6019A4A57}"/>
              </a:ext>
            </a:extLst>
          </p:cNvPr>
          <p:cNvSpPr/>
          <p:nvPr/>
        </p:nvSpPr>
        <p:spPr>
          <a:xfrm>
            <a:off x="4569083" y="1488926"/>
            <a:ext cx="1045029" cy="484128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GRU</a:t>
            </a:r>
            <a:r>
              <a:rPr lang="en-US" altLang="zh-CN" b="1" baseline="-25000" dirty="0" err="1">
                <a:solidFill>
                  <a:schemeClr val="tx1"/>
                </a:solidFill>
              </a:rPr>
              <a:t>p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BCAF550-9D0E-45C7-BF8B-05A9028D7815}"/>
              </a:ext>
            </a:extLst>
          </p:cNvPr>
          <p:cNvSpPr/>
          <p:nvPr/>
        </p:nvSpPr>
        <p:spPr>
          <a:xfrm>
            <a:off x="4560198" y="4980104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GRU</a:t>
            </a:r>
            <a:r>
              <a:rPr lang="en-US" altLang="zh-CN" b="1" baseline="-25000" dirty="0">
                <a:solidFill>
                  <a:schemeClr val="tx1"/>
                </a:solidFill>
              </a:rPr>
              <a:t>L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C14FBC9-8955-4779-BEEB-632FE433E85C}"/>
              </a:ext>
            </a:extLst>
          </p:cNvPr>
          <p:cNvSpPr/>
          <p:nvPr/>
        </p:nvSpPr>
        <p:spPr>
          <a:xfrm>
            <a:off x="7111010" y="2496850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C5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GRU</a:t>
            </a:r>
            <a:r>
              <a:rPr lang="en-US" altLang="zh-CN" b="1" baseline="-25000" dirty="0">
                <a:solidFill>
                  <a:schemeClr val="tx1"/>
                </a:solidFill>
              </a:rPr>
              <a:t>E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8E306A-F44E-4CC4-92D0-1A1238FCD5E9}"/>
              </a:ext>
            </a:extLst>
          </p:cNvPr>
          <p:cNvSpPr txBox="1"/>
          <p:nvPr/>
        </p:nvSpPr>
        <p:spPr>
          <a:xfrm>
            <a:off x="4884769" y="2613846"/>
            <a:ext cx="41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A91C4E-FE12-4576-B166-83FAD3D64D1E}"/>
              </a:ext>
            </a:extLst>
          </p:cNvPr>
          <p:cNvGrpSpPr/>
          <p:nvPr/>
        </p:nvGrpSpPr>
        <p:grpSpPr>
          <a:xfrm>
            <a:off x="2679548" y="3710101"/>
            <a:ext cx="1889537" cy="430509"/>
            <a:chOff x="2679548" y="3710101"/>
            <a:chExt cx="1889537" cy="430509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AF256E70-D9D3-4906-B7D2-C046B5428C6B}"/>
                </a:ext>
              </a:extLst>
            </p:cNvPr>
            <p:cNvCxnSpPr>
              <a:endCxn id="28" idx="1"/>
            </p:cNvCxnSpPr>
            <p:nvPr/>
          </p:nvCxnSpPr>
          <p:spPr>
            <a:xfrm>
              <a:off x="4117021" y="3909969"/>
              <a:ext cx="452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D7C1A81-A59C-4BD9-8682-24C1ABBCB9CB}"/>
                </a:ext>
              </a:extLst>
            </p:cNvPr>
            <p:cNvGrpSpPr/>
            <p:nvPr/>
          </p:nvGrpSpPr>
          <p:grpSpPr>
            <a:xfrm>
              <a:off x="2679548" y="3710101"/>
              <a:ext cx="1327670" cy="430509"/>
              <a:chOff x="2679548" y="3710101"/>
              <a:chExt cx="1327670" cy="430509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90CB3D8-58D9-4DA8-AAD8-401A14EDCE89}"/>
                  </a:ext>
                </a:extLst>
              </p:cNvPr>
              <p:cNvSpPr txBox="1"/>
              <p:nvPr/>
            </p:nvSpPr>
            <p:spPr>
              <a:xfrm>
                <a:off x="2679548" y="3710101"/>
                <a:ext cx="452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g</a:t>
                </a:r>
                <a:r>
                  <a:rPr lang="en-US" altLang="zh-CN" baseline="-25000" dirty="0"/>
                  <a:t>1</a:t>
                </a:r>
                <a:endParaRPr lang="zh-CN" altLang="en-US" baseline="-25000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5AC6B4E-B79E-49C8-A9A9-9DF0F381B848}"/>
                  </a:ext>
                </a:extLst>
              </p:cNvPr>
              <p:cNvSpPr txBox="1"/>
              <p:nvPr/>
            </p:nvSpPr>
            <p:spPr>
              <a:xfrm>
                <a:off x="3432684" y="3710101"/>
                <a:ext cx="574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g</a:t>
                </a:r>
                <a:r>
                  <a:rPr lang="en-US" altLang="zh-CN" baseline="-25000" dirty="0"/>
                  <a:t>t-1</a:t>
                </a:r>
                <a:endParaRPr lang="zh-CN" altLang="en-US" baseline="-250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E4EAFD5-AEE4-4F55-96C3-78DFC9D1C2C6}"/>
                  </a:ext>
                </a:extLst>
              </p:cNvPr>
              <p:cNvSpPr txBox="1"/>
              <p:nvPr/>
            </p:nvSpPr>
            <p:spPr>
              <a:xfrm>
                <a:off x="3065787" y="3771278"/>
                <a:ext cx="246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0537AA-8790-47EC-8E57-495F38319369}"/>
              </a:ext>
            </a:extLst>
          </p:cNvPr>
          <p:cNvGrpSpPr/>
          <p:nvPr/>
        </p:nvGrpSpPr>
        <p:grpSpPr>
          <a:xfrm>
            <a:off x="2905580" y="1973054"/>
            <a:ext cx="2288712" cy="1737047"/>
            <a:chOff x="2905580" y="1973054"/>
            <a:chExt cx="2288712" cy="173704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AB88D0-CDBF-4BCD-A7E0-AEEC0FDB65A9}"/>
                </a:ext>
              </a:extLst>
            </p:cNvPr>
            <p:cNvSpPr/>
            <p:nvPr/>
          </p:nvSpPr>
          <p:spPr>
            <a:xfrm>
              <a:off x="3164780" y="3069771"/>
              <a:ext cx="1110342" cy="369332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attention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B9E131F-B5F5-4014-8322-D337DF6F4747}"/>
                </a:ext>
              </a:extLst>
            </p:cNvPr>
            <p:cNvCxnSpPr>
              <a:stCxn id="39" idx="0"/>
              <a:endCxn id="11" idx="2"/>
            </p:cNvCxnSpPr>
            <p:nvPr/>
          </p:nvCxnSpPr>
          <p:spPr>
            <a:xfrm flipV="1">
              <a:off x="2905580" y="3439103"/>
              <a:ext cx="814371" cy="270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4FA76AB-DBF1-47AE-BB6A-575D96A80C5F}"/>
                </a:ext>
              </a:extLst>
            </p:cNvPr>
            <p:cNvCxnSpPr>
              <a:stCxn id="40" idx="0"/>
              <a:endCxn id="11" idx="2"/>
            </p:cNvCxnSpPr>
            <p:nvPr/>
          </p:nvCxnSpPr>
          <p:spPr>
            <a:xfrm flipV="1">
              <a:off x="3719951" y="3439103"/>
              <a:ext cx="0" cy="270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流程图: 或者 23">
              <a:extLst>
                <a:ext uri="{FF2B5EF4-FFF2-40B4-BE49-F238E27FC236}">
                  <a16:creationId xmlns:a16="http://schemas.microsoft.com/office/drawing/2014/main" id="{F7AFB76E-C38E-45B5-923B-75287B36D567}"/>
                </a:ext>
              </a:extLst>
            </p:cNvPr>
            <p:cNvSpPr/>
            <p:nvPr/>
          </p:nvSpPr>
          <p:spPr>
            <a:xfrm>
              <a:off x="4988903" y="2238123"/>
              <a:ext cx="205389" cy="205389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F7287F8-9692-4568-B33A-21A94EE7EF43}"/>
                </a:ext>
              </a:extLst>
            </p:cNvPr>
            <p:cNvCxnSpPr>
              <a:cxnSpLocks/>
              <a:stCxn id="11" idx="3"/>
              <a:endCxn id="24" idx="2"/>
            </p:cNvCxnSpPr>
            <p:nvPr/>
          </p:nvCxnSpPr>
          <p:spPr>
            <a:xfrm flipV="1">
              <a:off x="4275122" y="2340818"/>
              <a:ext cx="713781" cy="913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641A708-B27E-4CE4-B7F4-4D74FD703AF1}"/>
                </a:ext>
              </a:extLst>
            </p:cNvPr>
            <p:cNvCxnSpPr>
              <a:cxnSpLocks/>
              <a:stCxn id="10" idx="0"/>
              <a:endCxn id="24" idx="4"/>
            </p:cNvCxnSpPr>
            <p:nvPr/>
          </p:nvCxnSpPr>
          <p:spPr>
            <a:xfrm flipV="1">
              <a:off x="5091598" y="2443512"/>
              <a:ext cx="0" cy="170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183F719-D8C8-4D5C-9380-A3C1C97CE3A9}"/>
                </a:ext>
              </a:extLst>
            </p:cNvPr>
            <p:cNvCxnSpPr>
              <a:cxnSpLocks/>
              <a:stCxn id="24" idx="0"/>
              <a:endCxn id="3" idx="2"/>
            </p:cNvCxnSpPr>
            <p:nvPr/>
          </p:nvCxnSpPr>
          <p:spPr>
            <a:xfrm flipV="1">
              <a:off x="5091598" y="1973054"/>
              <a:ext cx="0" cy="265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6C402CF-5841-4806-ABEE-B5115961BF76}"/>
              </a:ext>
            </a:extLst>
          </p:cNvPr>
          <p:cNvGrpSpPr/>
          <p:nvPr/>
        </p:nvGrpSpPr>
        <p:grpSpPr>
          <a:xfrm>
            <a:off x="3432684" y="1545846"/>
            <a:ext cx="1136399" cy="369332"/>
            <a:chOff x="3432684" y="1545846"/>
            <a:chExt cx="1136399" cy="369332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7CE9950-AC0B-4F5C-8A3A-B71CCB1E0EF7}"/>
                </a:ext>
              </a:extLst>
            </p:cNvPr>
            <p:cNvCxnSpPr>
              <a:cxnSpLocks/>
              <a:stCxn id="66" idx="3"/>
              <a:endCxn id="3" idx="1"/>
            </p:cNvCxnSpPr>
            <p:nvPr/>
          </p:nvCxnSpPr>
          <p:spPr>
            <a:xfrm>
              <a:off x="4131494" y="1730512"/>
              <a:ext cx="437589" cy="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B11587D-B204-46D1-AE45-6436E6AC0868}"/>
                </a:ext>
              </a:extLst>
            </p:cNvPr>
            <p:cNvSpPr txBox="1"/>
            <p:nvPr/>
          </p:nvSpPr>
          <p:spPr>
            <a:xfrm>
              <a:off x="3432684" y="1545846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Ap</a:t>
              </a:r>
              <a:r>
                <a:rPr lang="en-US" altLang="zh-CN" baseline="-25000" dirty="0"/>
                <a:t>t-1</a:t>
              </a:r>
              <a:endParaRPr lang="zh-CN" altLang="en-US" baseline="-25000" dirty="0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1161023-5366-409F-8E12-AAA2E8BDBCC0}"/>
              </a:ext>
            </a:extLst>
          </p:cNvPr>
          <p:cNvCxnSpPr>
            <a:cxnSpLocks/>
            <a:stCxn id="11" idx="3"/>
            <a:endCxn id="89" idx="2"/>
          </p:cNvCxnSpPr>
          <p:nvPr/>
        </p:nvCxnSpPr>
        <p:spPr>
          <a:xfrm>
            <a:off x="4275122" y="3254437"/>
            <a:ext cx="706671" cy="140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4D9CC8B-41A2-48DD-93B9-C923D063FFC0}"/>
              </a:ext>
            </a:extLst>
          </p:cNvPr>
          <p:cNvGrpSpPr/>
          <p:nvPr/>
        </p:nvGrpSpPr>
        <p:grpSpPr>
          <a:xfrm>
            <a:off x="4981793" y="4561153"/>
            <a:ext cx="205389" cy="418951"/>
            <a:chOff x="4981793" y="4561153"/>
            <a:chExt cx="205389" cy="418951"/>
          </a:xfrm>
        </p:grpSpPr>
        <p:sp>
          <p:nvSpPr>
            <p:cNvPr id="89" name="流程图: 或者 88">
              <a:extLst>
                <a:ext uri="{FF2B5EF4-FFF2-40B4-BE49-F238E27FC236}">
                  <a16:creationId xmlns:a16="http://schemas.microsoft.com/office/drawing/2014/main" id="{FF8A5934-E19C-4380-B935-C900E775051A}"/>
                </a:ext>
              </a:extLst>
            </p:cNvPr>
            <p:cNvSpPr/>
            <p:nvPr/>
          </p:nvSpPr>
          <p:spPr>
            <a:xfrm>
              <a:off x="4981793" y="4561153"/>
              <a:ext cx="205389" cy="205389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A0E86BF-ED3D-4CC9-BD00-F2DC8D828EF2}"/>
                </a:ext>
              </a:extLst>
            </p:cNvPr>
            <p:cNvCxnSpPr>
              <a:cxnSpLocks/>
              <a:stCxn id="89" idx="4"/>
              <a:endCxn id="29" idx="0"/>
            </p:cNvCxnSpPr>
            <p:nvPr/>
          </p:nvCxnSpPr>
          <p:spPr>
            <a:xfrm flipH="1">
              <a:off x="5082713" y="4766542"/>
              <a:ext cx="1775" cy="213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7CF4B8-EE32-4551-8716-C8C822145A1B}"/>
              </a:ext>
            </a:extLst>
          </p:cNvPr>
          <p:cNvGrpSpPr/>
          <p:nvPr/>
        </p:nvGrpSpPr>
        <p:grpSpPr>
          <a:xfrm>
            <a:off x="5187182" y="4479182"/>
            <a:ext cx="561389" cy="369332"/>
            <a:chOff x="5187182" y="4479182"/>
            <a:chExt cx="561389" cy="369332"/>
          </a:xfrm>
        </p:grpSpPr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FF2B9CEA-83BF-4C8E-97DB-FEE8EFB17E78}"/>
                </a:ext>
              </a:extLst>
            </p:cNvPr>
            <p:cNvCxnSpPr>
              <a:cxnSpLocks/>
              <a:stCxn id="76" idx="1"/>
              <a:endCxn id="89" idx="6"/>
            </p:cNvCxnSpPr>
            <p:nvPr/>
          </p:nvCxnSpPr>
          <p:spPr>
            <a:xfrm flipH="1">
              <a:off x="5187182" y="4663848"/>
              <a:ext cx="21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A8A7FC5-79CA-4DBE-9E1F-FE2C9FB062D5}"/>
                </a:ext>
              </a:extLst>
            </p:cNvPr>
            <p:cNvSpPr txBox="1"/>
            <p:nvPr/>
          </p:nvSpPr>
          <p:spPr>
            <a:xfrm>
              <a:off x="5406811" y="447918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v</a:t>
              </a:r>
              <a:r>
                <a:rPr lang="en-US" altLang="zh-CN" baseline="-25000" dirty="0" err="1"/>
                <a:t>t</a:t>
              </a:r>
              <a:endParaRPr lang="zh-CN" altLang="en-US" baseline="-25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5B46B84-9B69-4B13-82CE-0B7D811B019D}"/>
              </a:ext>
            </a:extLst>
          </p:cNvPr>
          <p:cNvGrpSpPr/>
          <p:nvPr/>
        </p:nvGrpSpPr>
        <p:grpSpPr>
          <a:xfrm>
            <a:off x="4131494" y="1730512"/>
            <a:ext cx="1062797" cy="1937393"/>
            <a:chOff x="4131494" y="1730512"/>
            <a:chExt cx="1062797" cy="1937393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CF87E1C-9F85-4B17-B3E7-77DE9D662F5C}"/>
                </a:ext>
              </a:extLst>
            </p:cNvPr>
            <p:cNvCxnSpPr>
              <a:cxnSpLocks/>
              <a:stCxn id="66" idx="3"/>
              <a:endCxn id="69" idx="2"/>
            </p:cNvCxnSpPr>
            <p:nvPr/>
          </p:nvCxnSpPr>
          <p:spPr>
            <a:xfrm>
              <a:off x="4131494" y="1730512"/>
              <a:ext cx="857408" cy="1621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流程图: 或者 68">
              <a:extLst>
                <a:ext uri="{FF2B5EF4-FFF2-40B4-BE49-F238E27FC236}">
                  <a16:creationId xmlns:a16="http://schemas.microsoft.com/office/drawing/2014/main" id="{2F7028E2-26C5-4B71-8C7C-26DB7923A126}"/>
                </a:ext>
              </a:extLst>
            </p:cNvPr>
            <p:cNvSpPr/>
            <p:nvPr/>
          </p:nvSpPr>
          <p:spPr>
            <a:xfrm>
              <a:off x="4988902" y="3248954"/>
              <a:ext cx="205389" cy="205389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48FC36B0-8D59-4853-AB72-C60397C437C8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flipH="1">
              <a:off x="5091597" y="2983178"/>
              <a:ext cx="1" cy="26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88A650C-6278-4A17-A94E-8B63ECE538DF}"/>
                </a:ext>
              </a:extLst>
            </p:cNvPr>
            <p:cNvCxnSpPr>
              <a:cxnSpLocks/>
              <a:stCxn id="69" idx="4"/>
              <a:endCxn id="28" idx="0"/>
            </p:cNvCxnSpPr>
            <p:nvPr/>
          </p:nvCxnSpPr>
          <p:spPr>
            <a:xfrm>
              <a:off x="5091597" y="3454343"/>
              <a:ext cx="3" cy="213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31B8357-47AD-4A1C-ABAF-AE66A9FA669F}"/>
              </a:ext>
            </a:extLst>
          </p:cNvPr>
          <p:cNvGrpSpPr/>
          <p:nvPr/>
        </p:nvGrpSpPr>
        <p:grpSpPr>
          <a:xfrm>
            <a:off x="3432684" y="5037502"/>
            <a:ext cx="1127514" cy="369332"/>
            <a:chOff x="3432684" y="5037502"/>
            <a:chExt cx="1127514" cy="369332"/>
          </a:xfrm>
        </p:grpSpPr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7CF5EF8E-8417-4E58-8989-272010637C49}"/>
                </a:ext>
              </a:extLst>
            </p:cNvPr>
            <p:cNvCxnSpPr>
              <a:cxnSpLocks/>
              <a:stCxn id="109" idx="3"/>
              <a:endCxn id="29" idx="1"/>
            </p:cNvCxnSpPr>
            <p:nvPr/>
          </p:nvCxnSpPr>
          <p:spPr>
            <a:xfrm>
              <a:off x="4131494" y="5222168"/>
              <a:ext cx="4287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B333837-5C5B-4742-974E-CDDFDF33086E}"/>
                </a:ext>
              </a:extLst>
            </p:cNvPr>
            <p:cNvSpPr txBox="1"/>
            <p:nvPr/>
          </p:nvSpPr>
          <p:spPr>
            <a:xfrm>
              <a:off x="3432684" y="5037502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Bp</a:t>
              </a:r>
              <a:r>
                <a:rPr lang="en-US" altLang="zh-CN" baseline="-25000" dirty="0"/>
                <a:t>t-1</a:t>
              </a:r>
              <a:endParaRPr lang="zh-CN" altLang="en-US" baseline="-250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6B8E78-B3E7-469A-AAA3-06FAA3FD3112}"/>
              </a:ext>
            </a:extLst>
          </p:cNvPr>
          <p:cNvGrpSpPr/>
          <p:nvPr/>
        </p:nvGrpSpPr>
        <p:grpSpPr>
          <a:xfrm>
            <a:off x="5614114" y="3687747"/>
            <a:ext cx="1026596" cy="369332"/>
            <a:chOff x="5614114" y="3687747"/>
            <a:chExt cx="1026596" cy="369332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0900299-CAE2-4EF1-B949-6EDE1C34B86A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614114" y="3909969"/>
              <a:ext cx="452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136DB8AD-F135-417A-8053-E72A8492B3D2}"/>
                </a:ext>
              </a:extLst>
            </p:cNvPr>
            <p:cNvSpPr txBox="1"/>
            <p:nvPr/>
          </p:nvSpPr>
          <p:spPr>
            <a:xfrm>
              <a:off x="6066176" y="3687747"/>
              <a:ext cx="574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g</a:t>
              </a:r>
              <a:r>
                <a:rPr lang="en-US" altLang="zh-CN" baseline="-25000" dirty="0" err="1"/>
                <a:t>t</a:t>
              </a:r>
              <a:endParaRPr lang="zh-CN" altLang="en-US" baseline="-25000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9FA66E-AA6C-4021-B056-8B056C03FE6B}"/>
              </a:ext>
            </a:extLst>
          </p:cNvPr>
          <p:cNvGrpSpPr/>
          <p:nvPr/>
        </p:nvGrpSpPr>
        <p:grpSpPr>
          <a:xfrm>
            <a:off x="5614112" y="1523492"/>
            <a:ext cx="1150874" cy="369332"/>
            <a:chOff x="5614112" y="1523492"/>
            <a:chExt cx="1150874" cy="369332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6B1D579A-7E10-4A06-AA3F-D8570759945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5614112" y="1730990"/>
              <a:ext cx="452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FC8772E2-2DDB-4B73-90C1-8B168F9091F5}"/>
                </a:ext>
              </a:extLst>
            </p:cNvPr>
            <p:cNvSpPr txBox="1"/>
            <p:nvPr/>
          </p:nvSpPr>
          <p:spPr>
            <a:xfrm>
              <a:off x="6066176" y="1523492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Ap</a:t>
              </a:r>
              <a:r>
                <a:rPr lang="en-US" altLang="zh-CN" baseline="-25000" dirty="0"/>
                <a:t>t</a:t>
              </a:r>
              <a:endParaRPr lang="zh-CN" altLang="en-US" baseline="-250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7DCBC0F-9260-4B6B-BC40-61060C8392BB}"/>
              </a:ext>
            </a:extLst>
          </p:cNvPr>
          <p:cNvGrpSpPr/>
          <p:nvPr/>
        </p:nvGrpSpPr>
        <p:grpSpPr>
          <a:xfrm>
            <a:off x="5605227" y="5015148"/>
            <a:ext cx="1159759" cy="369332"/>
            <a:chOff x="5605227" y="5015148"/>
            <a:chExt cx="1159759" cy="369332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D1F1B603-034C-4762-89D6-E46583B5892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5605227" y="5222168"/>
              <a:ext cx="452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E7613CF8-7DB6-4B40-8D2E-66FB180DDE4E}"/>
                </a:ext>
              </a:extLst>
            </p:cNvPr>
            <p:cNvSpPr txBox="1"/>
            <p:nvPr/>
          </p:nvSpPr>
          <p:spPr>
            <a:xfrm>
              <a:off x="6066176" y="5015148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Bp</a:t>
              </a:r>
              <a:r>
                <a:rPr lang="en-US" altLang="zh-CN" baseline="-25000" dirty="0" err="1"/>
                <a:t>t</a:t>
              </a:r>
              <a:endParaRPr lang="zh-CN" altLang="en-US" baseline="-25000" dirty="0"/>
            </a:p>
          </p:txBody>
        </p:sp>
      </p:grpSp>
      <p:cxnSp>
        <p:nvCxnSpPr>
          <p:cNvPr id="97" name="连接符: 曲线 96">
            <a:extLst>
              <a:ext uri="{FF2B5EF4-FFF2-40B4-BE49-F238E27FC236}">
                <a16:creationId xmlns:a16="http://schemas.microsoft.com/office/drawing/2014/main" id="{9A17ED36-02E3-4A80-BADE-24CE21519C51}"/>
              </a:ext>
            </a:extLst>
          </p:cNvPr>
          <p:cNvCxnSpPr>
            <a:cxnSpLocks/>
            <a:stCxn id="113" idx="3"/>
            <a:endCxn id="30" idx="0"/>
          </p:cNvCxnSpPr>
          <p:nvPr/>
        </p:nvCxnSpPr>
        <p:spPr>
          <a:xfrm>
            <a:off x="6764986" y="1708158"/>
            <a:ext cx="868539" cy="788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7030B8C-9C35-452B-ABAD-A53A8E7972C4}"/>
              </a:ext>
            </a:extLst>
          </p:cNvPr>
          <p:cNvGrpSpPr/>
          <p:nvPr/>
        </p:nvGrpSpPr>
        <p:grpSpPr>
          <a:xfrm>
            <a:off x="6128314" y="2511701"/>
            <a:ext cx="982696" cy="369332"/>
            <a:chOff x="6128314" y="2511701"/>
            <a:chExt cx="982696" cy="369332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EA5EB930-E1EE-4138-9D32-593FA255C2A2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6640710" y="2738914"/>
              <a:ext cx="470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B50F98EF-50A6-4A49-A8D3-5F176837E517}"/>
                </a:ext>
              </a:extLst>
            </p:cNvPr>
            <p:cNvSpPr txBox="1"/>
            <p:nvPr/>
          </p:nvSpPr>
          <p:spPr>
            <a:xfrm>
              <a:off x="6128314" y="2511701"/>
              <a:ext cx="574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r>
                <a:rPr lang="en-US" altLang="zh-CN" baseline="-25000" dirty="0"/>
                <a:t>t-1</a:t>
              </a:r>
              <a:endParaRPr lang="zh-CN" altLang="en-US" baseline="-25000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7350A8A-33EA-4F62-B8F8-8145B6B31654}"/>
              </a:ext>
            </a:extLst>
          </p:cNvPr>
          <p:cNvGrpSpPr/>
          <p:nvPr/>
        </p:nvGrpSpPr>
        <p:grpSpPr>
          <a:xfrm>
            <a:off x="8156039" y="2516022"/>
            <a:ext cx="991404" cy="369332"/>
            <a:chOff x="8156039" y="2516022"/>
            <a:chExt cx="991404" cy="369332"/>
          </a:xfrm>
        </p:grpSpPr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CCABD02B-5CAD-44DE-9460-85060C4A200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8156039" y="2738914"/>
              <a:ext cx="470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A7F5C79-B326-4F76-A7D3-E128E77D3455}"/>
                </a:ext>
              </a:extLst>
            </p:cNvPr>
            <p:cNvSpPr txBox="1"/>
            <p:nvPr/>
          </p:nvSpPr>
          <p:spPr>
            <a:xfrm>
              <a:off x="8677143" y="2516022"/>
              <a:ext cx="47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r>
                <a:rPr lang="en-US" altLang="zh-CN" baseline="-25000" dirty="0"/>
                <a:t>t</a:t>
              </a:r>
              <a:endParaRPr lang="zh-CN" altLang="en-US" baseline="-250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7E66B1-A9AD-4434-8CCD-C3ABB5D20968}"/>
              </a:ext>
            </a:extLst>
          </p:cNvPr>
          <p:cNvGrpSpPr/>
          <p:nvPr/>
        </p:nvGrpSpPr>
        <p:grpSpPr>
          <a:xfrm>
            <a:off x="3449727" y="5675413"/>
            <a:ext cx="3306374" cy="369332"/>
            <a:chOff x="3449727" y="5675413"/>
            <a:chExt cx="3306374" cy="369332"/>
          </a:xfrm>
        </p:grpSpPr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B0066445-32F5-44C9-A15F-4BA006C0B8E4}"/>
                </a:ext>
              </a:extLst>
            </p:cNvPr>
            <p:cNvCxnSpPr>
              <a:cxnSpLocks/>
              <a:stCxn id="132" idx="3"/>
              <a:endCxn id="133" idx="1"/>
            </p:cNvCxnSpPr>
            <p:nvPr/>
          </p:nvCxnSpPr>
          <p:spPr>
            <a:xfrm>
              <a:off x="4148537" y="5860079"/>
              <a:ext cx="1908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D938BE4F-6FCF-4BF6-B686-1E11BA9C1FB4}"/>
                </a:ext>
              </a:extLst>
            </p:cNvPr>
            <p:cNvSpPr txBox="1"/>
            <p:nvPr/>
          </p:nvSpPr>
          <p:spPr>
            <a:xfrm>
              <a:off x="3449727" y="5675413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Bp</a:t>
              </a:r>
              <a:r>
                <a:rPr lang="en-US" altLang="zh-CN" baseline="-25000" dirty="0"/>
                <a:t>t-1</a:t>
              </a:r>
              <a:endParaRPr lang="zh-CN" altLang="en-US" baseline="-25000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5372C65-F2F4-4812-830C-DCEB23587E7E}"/>
                </a:ext>
              </a:extLst>
            </p:cNvPr>
            <p:cNvSpPr txBox="1"/>
            <p:nvPr/>
          </p:nvSpPr>
          <p:spPr>
            <a:xfrm>
              <a:off x="6057291" y="5675413"/>
              <a:ext cx="698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Bp</a:t>
              </a:r>
              <a:r>
                <a:rPr lang="en-US" altLang="zh-CN" baseline="-25000" dirty="0" err="1"/>
                <a:t>t</a:t>
              </a:r>
              <a:endParaRPr lang="zh-CN" altLang="en-US" baseline="-25000" dirty="0"/>
            </a:p>
          </p:txBody>
        </p:sp>
      </p:grp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72CB7425-6C3F-43B0-9ECC-EF705141343C}"/>
              </a:ext>
            </a:extLst>
          </p:cNvPr>
          <p:cNvCxnSpPr>
            <a:cxnSpLocks/>
            <a:stCxn id="130" idx="0"/>
          </p:cNvCxnSpPr>
          <p:nvPr/>
        </p:nvCxnSpPr>
        <p:spPr>
          <a:xfrm flipV="1">
            <a:off x="8912293" y="2102504"/>
            <a:ext cx="0" cy="41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72306BB2-D15D-494E-A63E-3250D66456DB}"/>
              </a:ext>
            </a:extLst>
          </p:cNvPr>
          <p:cNvSpPr txBox="1"/>
          <p:nvPr/>
        </p:nvSpPr>
        <p:spPr>
          <a:xfrm>
            <a:off x="7334784" y="5842501"/>
            <a:ext cx="4735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systematic speaker modeling, and</a:t>
            </a:r>
          </a:p>
          <a:p>
            <a:r>
              <a:rPr lang="en-US" altLang="zh-CN" dirty="0"/>
              <a:t>inter-speaker modeling is absent. </a:t>
            </a:r>
          </a:p>
          <a:p>
            <a:r>
              <a:rPr lang="en-US" altLang="zh-CN" dirty="0"/>
              <a:t>RNN suffers from long-distance dependency. 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41D0AED-D4DD-47CC-BD87-705BD77C5A68}"/>
              </a:ext>
            </a:extLst>
          </p:cNvPr>
          <p:cNvSpPr/>
          <p:nvPr/>
        </p:nvSpPr>
        <p:spPr>
          <a:xfrm>
            <a:off x="4569085" y="3667905"/>
            <a:ext cx="1045029" cy="48412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GRU</a:t>
            </a:r>
            <a:r>
              <a:rPr lang="en-US" altLang="zh-CN" b="1" baseline="-25000" dirty="0" err="1">
                <a:solidFill>
                  <a:schemeClr val="tx1"/>
                </a:solidFill>
              </a:rPr>
              <a:t>g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3BD4C-E28B-48DA-A299-7B32C2299179}"/>
              </a:ext>
            </a:extLst>
          </p:cNvPr>
          <p:cNvSpPr txBox="1"/>
          <p:nvPr/>
        </p:nvSpPr>
        <p:spPr>
          <a:xfrm>
            <a:off x="1205452" y="1064157"/>
            <a:ext cx="580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a new and systematic speaker modeling is applied. 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068297F-34F6-43D0-A11E-B05037966DCE}"/>
              </a:ext>
            </a:extLst>
          </p:cNvPr>
          <p:cNvSpPr txBox="1"/>
          <p:nvPr/>
        </p:nvSpPr>
        <p:spPr>
          <a:xfrm>
            <a:off x="1205452" y="212285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Relational </a:t>
            </a:r>
            <a:r>
              <a:rPr lang="en-US" altLang="zh-CN" dirty="0" err="1"/>
              <a:t>Grpah</a:t>
            </a:r>
            <a:r>
              <a:rPr lang="en-US" altLang="zh-CN" dirty="0"/>
              <a:t> Convolutional Network to process the relational graph.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D454BF7-E663-45D3-A030-3DFE4F1BE225}"/>
              </a:ext>
            </a:extLst>
          </p:cNvPr>
          <p:cNvSpPr txBox="1"/>
          <p:nvPr/>
        </p:nvSpPr>
        <p:spPr>
          <a:xfrm>
            <a:off x="1198580" y="2982624"/>
            <a:ext cx="623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For textual modal: </a:t>
            </a:r>
            <a:r>
              <a:rPr lang="en-US" altLang="zh-CN" b="1" dirty="0"/>
              <a:t>text-CNN. Uni-modal modeling. </a:t>
            </a:r>
            <a:endParaRPr lang="zh-CN" altLang="en-US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198579" y="3599480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2</a:t>
            </a:r>
            <a:r>
              <a:rPr lang="en-US" altLang="zh-CN" b="1" dirty="0"/>
              <a:t>: </a:t>
            </a:r>
            <a:r>
              <a:rPr lang="en-US" altLang="zh-CN" dirty="0" err="1"/>
              <a:t>DialogueGCN</a:t>
            </a:r>
            <a:r>
              <a:rPr lang="en-US" altLang="zh-CN" dirty="0"/>
              <a:t> for conversational context modeling. 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141890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07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7" grpId="0"/>
      <p:bldP spid="98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008373" y="615284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Speaker modeling:</a:t>
            </a:r>
            <a:endParaRPr lang="zh-CN" altLang="en-US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4461463"/>
            <a:ext cx="207369" cy="4345400"/>
            <a:chOff x="907262" y="-141890"/>
            <a:chExt cx="207369" cy="4345400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DC97F77-1DE2-49E7-81AF-4392ED440431}"/>
              </a:ext>
            </a:extLst>
          </p:cNvPr>
          <p:cNvCxnSpPr>
            <a:stCxn id="84" idx="3"/>
            <a:endCxn id="94" idx="1"/>
          </p:cNvCxnSpPr>
          <p:nvPr/>
        </p:nvCxnSpPr>
        <p:spPr>
          <a:xfrm>
            <a:off x="1807439" y="3241556"/>
            <a:ext cx="481470" cy="10703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0033443-9F02-4E70-8E6C-3102DCA5F166}"/>
              </a:ext>
            </a:extLst>
          </p:cNvPr>
          <p:cNvCxnSpPr>
            <a:cxnSpLocks/>
            <a:stCxn id="94" idx="3"/>
            <a:endCxn id="98" idx="1"/>
          </p:cNvCxnSpPr>
          <p:nvPr/>
        </p:nvCxnSpPr>
        <p:spPr>
          <a:xfrm flipV="1">
            <a:off x="3104320" y="3241556"/>
            <a:ext cx="694428" cy="10703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69E065D-96A0-474E-8D3C-C7C08C3052AC}"/>
              </a:ext>
            </a:extLst>
          </p:cNvPr>
          <p:cNvCxnSpPr>
            <a:cxnSpLocks/>
            <a:stCxn id="98" idx="3"/>
            <a:endCxn id="107" idx="1"/>
          </p:cNvCxnSpPr>
          <p:nvPr/>
        </p:nvCxnSpPr>
        <p:spPr>
          <a:xfrm>
            <a:off x="4614159" y="3241556"/>
            <a:ext cx="794992" cy="1085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CF97B0B-CA63-4C6A-9D77-A83466DA2DE8}"/>
              </a:ext>
            </a:extLst>
          </p:cNvPr>
          <p:cNvCxnSpPr>
            <a:cxnSpLocks/>
            <a:stCxn id="107" idx="3"/>
            <a:endCxn id="103" idx="1"/>
          </p:cNvCxnSpPr>
          <p:nvPr/>
        </p:nvCxnSpPr>
        <p:spPr>
          <a:xfrm flipV="1">
            <a:off x="6247424" y="3241556"/>
            <a:ext cx="786137" cy="1085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92F9935-B55A-4EED-9A5D-2D828D026B89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7871834" y="3241556"/>
            <a:ext cx="601763" cy="1055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56787C6-FD72-4B3E-8EA2-CAC8D0A3E133}"/>
              </a:ext>
            </a:extLst>
          </p:cNvPr>
          <p:cNvCxnSpPr>
            <a:cxnSpLocks/>
            <a:stCxn id="111" idx="3"/>
            <a:endCxn id="128" idx="1"/>
          </p:cNvCxnSpPr>
          <p:nvPr/>
        </p:nvCxnSpPr>
        <p:spPr>
          <a:xfrm flipV="1">
            <a:off x="9311870" y="3241555"/>
            <a:ext cx="459585" cy="1055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57E9A0B-2EE3-4CAB-891D-390FA407C7DE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0609728" y="3241555"/>
            <a:ext cx="578186" cy="1070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390B1CA-658E-4FB9-A306-EE98107EFEEA}"/>
              </a:ext>
            </a:extLst>
          </p:cNvPr>
          <p:cNvSpPr txBox="1"/>
          <p:nvPr/>
        </p:nvSpPr>
        <p:spPr>
          <a:xfrm>
            <a:off x="74824" y="305688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Joey</a:t>
            </a:r>
            <a:endParaRPr lang="zh-CN" altLang="en-US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1FFDBA5-D65F-4E1C-80C5-86B9E8D25777}"/>
              </a:ext>
            </a:extLst>
          </p:cNvPr>
          <p:cNvSpPr txBox="1"/>
          <p:nvPr/>
        </p:nvSpPr>
        <p:spPr>
          <a:xfrm>
            <a:off x="45582" y="41424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Chandler</a:t>
            </a:r>
            <a:endParaRPr lang="zh-CN" altLang="en-US" b="1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25AEF91-4393-4E8F-A99F-6D1A3F392E7F}"/>
              </a:ext>
            </a:extLst>
          </p:cNvPr>
          <p:cNvGrpSpPr/>
          <p:nvPr/>
        </p:nvGrpSpPr>
        <p:grpSpPr>
          <a:xfrm>
            <a:off x="436140" y="2045290"/>
            <a:ext cx="1866217" cy="1626833"/>
            <a:chOff x="343277" y="1705194"/>
            <a:chExt cx="1866217" cy="1626833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75C2A7E0-58D4-481E-AF67-DDAF847BD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70892"/>
              <a:ext cx="876376" cy="861135"/>
            </a:xfrm>
            <a:prstGeom prst="rect">
              <a:avLst/>
            </a:prstGeom>
          </p:spPr>
        </p:pic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F6C6F65-87D9-4CBE-9BB5-462182E9833D}"/>
                </a:ext>
              </a:extLst>
            </p:cNvPr>
            <p:cNvSpPr txBox="1"/>
            <p:nvPr/>
          </p:nvSpPr>
          <p:spPr>
            <a:xfrm>
              <a:off x="343277" y="2009227"/>
              <a:ext cx="1866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铁汁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你喜欢这部电影嗦</a:t>
              </a:r>
              <a:r>
                <a:rPr lang="en-US" altLang="zh-CN" sz="1200" dirty="0"/>
                <a:t>?</a:t>
              </a:r>
            </a:p>
            <a:p>
              <a:pPr algn="ctr"/>
              <a:r>
                <a:rPr lang="zh-CN" altLang="en-US" sz="1200" dirty="0"/>
                <a:t>你真的喜欢哈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2C42449-8F8A-4178-B4BE-4C02A2881824}"/>
                </a:ext>
              </a:extLst>
            </p:cNvPr>
            <p:cNvSpPr txBox="1"/>
            <p:nvPr/>
          </p:nvSpPr>
          <p:spPr>
            <a:xfrm>
              <a:off x="853835" y="170519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Surprise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B2C7690-D0CC-4E71-A94E-8134CF497C3E}"/>
              </a:ext>
            </a:extLst>
          </p:cNvPr>
          <p:cNvGrpSpPr/>
          <p:nvPr/>
        </p:nvGrpSpPr>
        <p:grpSpPr>
          <a:xfrm>
            <a:off x="2228759" y="3881307"/>
            <a:ext cx="918841" cy="1542255"/>
            <a:chOff x="2135896" y="3541211"/>
            <a:chExt cx="918841" cy="1542255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07233B29-4A4E-4587-AEAD-B9F4F3B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046" y="3541211"/>
              <a:ext cx="815411" cy="861135"/>
            </a:xfrm>
            <a:prstGeom prst="rect">
              <a:avLst/>
            </a:prstGeom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97A859F-77C5-44B4-9B5F-F7790C08591D}"/>
                </a:ext>
              </a:extLst>
            </p:cNvPr>
            <p:cNvSpPr txBox="1"/>
            <p:nvPr/>
          </p:nvSpPr>
          <p:spPr>
            <a:xfrm>
              <a:off x="2135896" y="4499011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嗯咯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是滴</a:t>
              </a:r>
              <a:r>
                <a:rPr lang="en-US" altLang="zh-CN" sz="1200" dirty="0"/>
                <a:t>!</a:t>
              </a:r>
              <a:endParaRPr lang="zh-CN" altLang="en-US" sz="1200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1EBB525-ABB5-4B61-A63B-DBC3F7BFEEDD}"/>
                </a:ext>
              </a:extLst>
            </p:cNvPr>
            <p:cNvSpPr txBox="1"/>
            <p:nvPr/>
          </p:nvSpPr>
          <p:spPr>
            <a:xfrm>
              <a:off x="2365245" y="477568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C000"/>
                  </a:solidFill>
                </a:rPr>
                <a:t>Joy</a:t>
              </a:r>
              <a:endParaRPr lang="zh-CN" altLang="en-US" sz="14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C6F7DBA-6970-4320-9D03-4D8DBC98E49D}"/>
              </a:ext>
            </a:extLst>
          </p:cNvPr>
          <p:cNvGrpSpPr/>
          <p:nvPr/>
        </p:nvGrpSpPr>
        <p:grpSpPr>
          <a:xfrm>
            <a:off x="3459293" y="2129867"/>
            <a:ext cx="1494320" cy="1542256"/>
            <a:chOff x="3366430" y="1789771"/>
            <a:chExt cx="1494320" cy="1542256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5126DE98-8E0E-4055-AF17-5E6C9908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885" y="2470892"/>
              <a:ext cx="815411" cy="861135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AC466B4-8EC1-4938-961F-64086C2ED264}"/>
                </a:ext>
              </a:extLst>
            </p:cNvPr>
            <p:cNvSpPr txBox="1"/>
            <p:nvPr/>
          </p:nvSpPr>
          <p:spPr>
            <a:xfrm>
              <a:off x="3366430" y="2097228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具体喜欢它哪一</a:t>
              </a:r>
              <a:r>
                <a:rPr lang="en-US" altLang="zh-CN" sz="1200" dirty="0"/>
                <a:t>pa?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EE12F7D-9FFF-4A6B-AD95-236E2C9C9C4E}"/>
                </a:ext>
              </a:extLst>
            </p:cNvPr>
            <p:cNvSpPr txBox="1"/>
            <p:nvPr/>
          </p:nvSpPr>
          <p:spPr>
            <a:xfrm>
              <a:off x="3729091" y="1789771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88F6CE1-E530-4090-89E0-E367060ECF04}"/>
              </a:ext>
            </a:extLst>
          </p:cNvPr>
          <p:cNvGrpSpPr/>
          <p:nvPr/>
        </p:nvGrpSpPr>
        <p:grpSpPr>
          <a:xfrm>
            <a:off x="6403371" y="2129159"/>
            <a:ext cx="2098651" cy="1542964"/>
            <a:chOff x="6310508" y="1789063"/>
            <a:chExt cx="2098651" cy="1542964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F5F813EC-F27D-4C8B-9854-CFFC2945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0698" y="2470892"/>
              <a:ext cx="838273" cy="861135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792B539-FAC1-4069-A607-9F8AB49BD3F3}"/>
                </a:ext>
              </a:extLst>
            </p:cNvPr>
            <p:cNvSpPr txBox="1"/>
            <p:nvPr/>
          </p:nvSpPr>
          <p:spPr>
            <a:xfrm>
              <a:off x="6310508" y="2097532"/>
              <a:ext cx="2098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有袋鼠的那一场你觉得如何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E52D9B89-D0C1-4DA1-A336-7F481545FE62}"/>
                </a:ext>
              </a:extLst>
            </p:cNvPr>
            <p:cNvSpPr txBox="1"/>
            <p:nvPr/>
          </p:nvSpPr>
          <p:spPr>
            <a:xfrm>
              <a:off x="6963730" y="1789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29A9EE5-EE0A-4553-A7D4-71B5C4697ACD}"/>
              </a:ext>
            </a:extLst>
          </p:cNvPr>
          <p:cNvGrpSpPr/>
          <p:nvPr/>
        </p:nvGrpSpPr>
        <p:grpSpPr>
          <a:xfrm>
            <a:off x="4902392" y="3881307"/>
            <a:ext cx="1851789" cy="1536629"/>
            <a:chOff x="4809529" y="3541211"/>
            <a:chExt cx="1851789" cy="1536629"/>
          </a:xfrm>
        </p:grpSpPr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153E5A31-5965-448E-9AEC-6F2E3F7C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6288" y="3541211"/>
              <a:ext cx="838273" cy="891617"/>
            </a:xfrm>
            <a:prstGeom prst="rect">
              <a:avLst/>
            </a:prstGeom>
          </p:spPr>
        </p:pic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D9BFAC9-F9BA-4F66-BC90-436BDC93D75C}"/>
                </a:ext>
              </a:extLst>
            </p:cNvPr>
            <p:cNvSpPr txBox="1"/>
            <p:nvPr/>
          </p:nvSpPr>
          <p:spPr>
            <a:xfrm>
              <a:off x="4809529" y="4499011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全部嗷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我们可以溜了嘛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A2F2AF1-B443-47F6-9EBA-9EC42AB7223A}"/>
                </a:ext>
              </a:extLst>
            </p:cNvPr>
            <p:cNvSpPr txBox="1"/>
            <p:nvPr/>
          </p:nvSpPr>
          <p:spPr>
            <a:xfrm>
              <a:off x="5339320" y="4770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C385E04-8FA1-4459-9769-49286B3D64C9}"/>
              </a:ext>
            </a:extLst>
          </p:cNvPr>
          <p:cNvGrpSpPr/>
          <p:nvPr/>
        </p:nvGrpSpPr>
        <p:grpSpPr>
          <a:xfrm>
            <a:off x="7865850" y="3850825"/>
            <a:ext cx="2053768" cy="1716785"/>
            <a:chOff x="7772987" y="3510729"/>
            <a:chExt cx="2053768" cy="1716785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1A075032-8AD6-4C3F-BF3F-0D31F05D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0734" y="3510729"/>
              <a:ext cx="838273" cy="891617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71F56AE-BCFD-4966-8BD7-31594FBB0D81}"/>
                </a:ext>
              </a:extLst>
            </p:cNvPr>
            <p:cNvSpPr txBox="1"/>
            <p:nvPr/>
          </p:nvSpPr>
          <p:spPr>
            <a:xfrm>
              <a:off x="7772987" y="4494896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..., </a:t>
              </a:r>
              <a:r>
                <a:rPr lang="zh-CN" altLang="en-US" sz="1200" dirty="0"/>
                <a:t>世界大战的电影里面冒出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一只袋鼠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我表示很惊讶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3E694CA-7973-404A-8BBF-750604EB2A14}"/>
                </a:ext>
              </a:extLst>
            </p:cNvPr>
            <p:cNvSpPr txBox="1"/>
            <p:nvPr/>
          </p:nvSpPr>
          <p:spPr>
            <a:xfrm>
              <a:off x="8392530" y="4919737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Surprise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592AED0-8F4F-41BC-A1E2-8AD70BFD4E36}"/>
              </a:ext>
            </a:extLst>
          </p:cNvPr>
          <p:cNvGrpSpPr/>
          <p:nvPr/>
        </p:nvGrpSpPr>
        <p:grpSpPr>
          <a:xfrm>
            <a:off x="9614951" y="2163971"/>
            <a:ext cx="1151277" cy="1534823"/>
            <a:chOff x="9522088" y="1823875"/>
            <a:chExt cx="1151277" cy="153482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218A992B-9C42-476F-AB1C-FD0B0690E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8592" y="2444219"/>
              <a:ext cx="838273" cy="914479"/>
            </a:xfrm>
            <a:prstGeom prst="rect">
              <a:avLst/>
            </a:prstGeom>
          </p:spPr>
        </p:pic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03333E0-3C7D-4663-8B0F-5CA549C9F260}"/>
                </a:ext>
              </a:extLst>
            </p:cNvPr>
            <p:cNvSpPr txBox="1"/>
            <p:nvPr/>
          </p:nvSpPr>
          <p:spPr>
            <a:xfrm>
              <a:off x="9522088" y="2097228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你批娃睡着了</a:t>
              </a:r>
              <a:r>
                <a:rPr lang="en-US" altLang="zh-CN" sz="1200" dirty="0"/>
                <a:t>!</a:t>
              </a:r>
              <a:endParaRPr lang="zh-CN" altLang="en-US" sz="1200" dirty="0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72C40CA8-D7BF-4723-A28D-8BC78E9B019C}"/>
                </a:ext>
              </a:extLst>
            </p:cNvPr>
            <p:cNvSpPr txBox="1"/>
            <p:nvPr/>
          </p:nvSpPr>
          <p:spPr>
            <a:xfrm>
              <a:off x="9758532" y="1823875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Anger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6F0B2A0-38EF-4FD2-B0F7-23BFADFD2472}"/>
              </a:ext>
            </a:extLst>
          </p:cNvPr>
          <p:cNvGrpSpPr/>
          <p:nvPr/>
        </p:nvGrpSpPr>
        <p:grpSpPr>
          <a:xfrm>
            <a:off x="11187914" y="3873685"/>
            <a:ext cx="876376" cy="1693924"/>
            <a:chOff x="11095051" y="3533589"/>
            <a:chExt cx="876376" cy="1693924"/>
          </a:xfrm>
        </p:grpSpPr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76AB9EFD-9EAE-4DB2-8C8C-5A8227AA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95051" y="3533589"/>
              <a:ext cx="876376" cy="876376"/>
            </a:xfrm>
            <a:prstGeom prst="rect">
              <a:avLst/>
            </a:prstGeom>
          </p:spPr>
        </p:pic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7404D89B-7965-49BA-8307-B94D549AD0C8}"/>
                </a:ext>
              </a:extLst>
            </p:cNvPr>
            <p:cNvSpPr txBox="1"/>
            <p:nvPr/>
          </p:nvSpPr>
          <p:spPr>
            <a:xfrm>
              <a:off x="11095051" y="4494895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你莫走嘛</a:t>
              </a:r>
              <a:r>
                <a:rPr lang="en-US" altLang="zh-CN" sz="1200" dirty="0"/>
                <a:t>, </a:t>
              </a:r>
            </a:p>
            <a:p>
              <a:pPr algn="ctr"/>
              <a:r>
                <a:rPr lang="zh-CN" altLang="en-US" sz="1200" dirty="0"/>
                <a:t>哎哟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骚瑞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29B0AC21-F5E9-4C52-8EE7-DC53A05DEF85}"/>
                </a:ext>
              </a:extLst>
            </p:cNvPr>
            <p:cNvSpPr txBox="1"/>
            <p:nvPr/>
          </p:nvSpPr>
          <p:spPr>
            <a:xfrm>
              <a:off x="11114286" y="4919736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F0"/>
                  </a:solidFill>
                </a:rPr>
                <a:t>Sadness</a:t>
              </a:r>
              <a:endParaRPr lang="zh-CN" altLang="en-US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77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E045264-552A-4241-A31E-A3D857839254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125629" y="4326905"/>
            <a:ext cx="11066371" cy="15243"/>
          </a:xfrm>
          <a:prstGeom prst="straightConnector1">
            <a:avLst/>
          </a:prstGeom>
          <a:ln w="19050">
            <a:solidFill>
              <a:srgbClr val="FFD04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60ED538-151A-4E15-87AC-F554E7C01CE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3588" y="3256587"/>
            <a:ext cx="11508412" cy="0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008373" y="615284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Speaker modeling:</a:t>
            </a:r>
            <a:endParaRPr lang="zh-CN" altLang="en-US" b="1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91D55E-9B29-4EDC-99EF-6F886EFBF978}"/>
              </a:ext>
            </a:extLst>
          </p:cNvPr>
          <p:cNvSpPr txBox="1"/>
          <p:nvPr/>
        </p:nvSpPr>
        <p:spPr>
          <a:xfrm>
            <a:off x="1981903" y="1303857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 dependency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F4F5C6-2676-4AED-A313-E02E195B514F}"/>
              </a:ext>
            </a:extLst>
          </p:cNvPr>
          <p:cNvSpPr txBox="1"/>
          <p:nvPr/>
        </p:nvSpPr>
        <p:spPr>
          <a:xfrm>
            <a:off x="6264214" y="1303857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Inter-speaker dependency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A0AAE82-768F-4AD4-AD0D-5E67B69CFC5F}"/>
              </a:ext>
            </a:extLst>
          </p:cNvPr>
          <p:cNvSpPr txBox="1"/>
          <p:nvPr/>
        </p:nvSpPr>
        <p:spPr>
          <a:xfrm>
            <a:off x="29242" y="30719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Joey</a:t>
            </a:r>
            <a:endParaRPr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AE0764-40C6-4B30-A3CE-D707DDBE0792}"/>
              </a:ext>
            </a:extLst>
          </p:cNvPr>
          <p:cNvSpPr txBox="1"/>
          <p:nvPr/>
        </p:nvSpPr>
        <p:spPr>
          <a:xfrm>
            <a:off x="0" y="415748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Chandler</a:t>
            </a:r>
            <a:endParaRPr lang="zh-CN" altLang="en-US" b="1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0F46741-E4C5-41D9-9FC4-289884E7DCE6}"/>
              </a:ext>
            </a:extLst>
          </p:cNvPr>
          <p:cNvGrpSpPr/>
          <p:nvPr/>
        </p:nvGrpSpPr>
        <p:grpSpPr>
          <a:xfrm>
            <a:off x="390558" y="2060322"/>
            <a:ext cx="1866217" cy="1626833"/>
            <a:chOff x="343277" y="1705194"/>
            <a:chExt cx="1866217" cy="1626833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16AE561-DFF7-4A7F-ACB4-97F043271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70892"/>
              <a:ext cx="876376" cy="861135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23A3C09-8C6C-44DD-8701-F33127298930}"/>
                </a:ext>
              </a:extLst>
            </p:cNvPr>
            <p:cNvSpPr txBox="1"/>
            <p:nvPr/>
          </p:nvSpPr>
          <p:spPr>
            <a:xfrm>
              <a:off x="343277" y="2009227"/>
              <a:ext cx="1866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铁汁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你喜欢这部电影嗦</a:t>
              </a:r>
              <a:r>
                <a:rPr lang="en-US" altLang="zh-CN" sz="1200" dirty="0"/>
                <a:t>?</a:t>
              </a:r>
            </a:p>
            <a:p>
              <a:pPr algn="ctr"/>
              <a:r>
                <a:rPr lang="zh-CN" altLang="en-US" sz="1200" dirty="0"/>
                <a:t>你真的喜欢哈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385B2C6-D6B9-4CEF-ACBC-EECC5282C241}"/>
                </a:ext>
              </a:extLst>
            </p:cNvPr>
            <p:cNvSpPr txBox="1"/>
            <p:nvPr/>
          </p:nvSpPr>
          <p:spPr>
            <a:xfrm>
              <a:off x="853835" y="170519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Surprise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168CC62-96AA-4823-9E51-52D5DFC229AE}"/>
              </a:ext>
            </a:extLst>
          </p:cNvPr>
          <p:cNvGrpSpPr/>
          <p:nvPr/>
        </p:nvGrpSpPr>
        <p:grpSpPr>
          <a:xfrm>
            <a:off x="2183177" y="3896339"/>
            <a:ext cx="918841" cy="1542255"/>
            <a:chOff x="2135896" y="3541211"/>
            <a:chExt cx="918841" cy="154225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F7A7951-4A60-49A2-8681-A1EBB6B5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046" y="3541211"/>
              <a:ext cx="815411" cy="861135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69F8BC0-9EB3-40A1-BF15-108D10EA0E27}"/>
                </a:ext>
              </a:extLst>
            </p:cNvPr>
            <p:cNvSpPr txBox="1"/>
            <p:nvPr/>
          </p:nvSpPr>
          <p:spPr>
            <a:xfrm>
              <a:off x="2135896" y="4499011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嗯咯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是滴</a:t>
              </a:r>
              <a:r>
                <a:rPr lang="en-US" altLang="zh-CN" sz="1200" dirty="0"/>
                <a:t>!</a:t>
              </a:r>
              <a:endParaRPr lang="zh-CN" altLang="en-US" sz="12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F5017E8-6368-47DC-B173-35077E79709B}"/>
                </a:ext>
              </a:extLst>
            </p:cNvPr>
            <p:cNvSpPr txBox="1"/>
            <p:nvPr/>
          </p:nvSpPr>
          <p:spPr>
            <a:xfrm>
              <a:off x="2365245" y="477568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C000"/>
                  </a:solidFill>
                </a:rPr>
                <a:t>Joy</a:t>
              </a:r>
              <a:endParaRPr lang="zh-CN" altLang="en-US" sz="14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320D8F4-FDC0-4242-8D0E-B0B3A334B88E}"/>
              </a:ext>
            </a:extLst>
          </p:cNvPr>
          <p:cNvGrpSpPr/>
          <p:nvPr/>
        </p:nvGrpSpPr>
        <p:grpSpPr>
          <a:xfrm>
            <a:off x="3413711" y="2144899"/>
            <a:ext cx="1494320" cy="1542256"/>
            <a:chOff x="3366430" y="1789771"/>
            <a:chExt cx="1494320" cy="1542256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65AE325-6752-4F98-B4F5-A56210D2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885" y="2470892"/>
              <a:ext cx="815411" cy="861135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6B03707-823B-47DF-9DA1-E2F6DCCB06EA}"/>
                </a:ext>
              </a:extLst>
            </p:cNvPr>
            <p:cNvSpPr txBox="1"/>
            <p:nvPr/>
          </p:nvSpPr>
          <p:spPr>
            <a:xfrm>
              <a:off x="3366430" y="2097228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具体喜欢它哪一</a:t>
              </a:r>
              <a:r>
                <a:rPr lang="en-US" altLang="zh-CN" sz="1200" dirty="0"/>
                <a:t>pa?</a:t>
              </a:r>
              <a:endParaRPr lang="zh-CN" altLang="en-US" sz="12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F712239-DE73-4E20-97F4-7CBB3665981C}"/>
                </a:ext>
              </a:extLst>
            </p:cNvPr>
            <p:cNvSpPr txBox="1"/>
            <p:nvPr/>
          </p:nvSpPr>
          <p:spPr>
            <a:xfrm>
              <a:off x="3729091" y="1789771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DAFE56-2002-49A3-80E8-9D4DB24873F8}"/>
              </a:ext>
            </a:extLst>
          </p:cNvPr>
          <p:cNvGrpSpPr/>
          <p:nvPr/>
        </p:nvGrpSpPr>
        <p:grpSpPr>
          <a:xfrm>
            <a:off x="6357789" y="2144191"/>
            <a:ext cx="2098651" cy="1542964"/>
            <a:chOff x="6310508" y="1789063"/>
            <a:chExt cx="2098651" cy="1542964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07315BA-4615-4CA7-BB15-3D6B440F6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0698" y="2470892"/>
              <a:ext cx="838273" cy="861135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990CD11-6269-4BAC-98BA-DE8B465C6359}"/>
                </a:ext>
              </a:extLst>
            </p:cNvPr>
            <p:cNvSpPr txBox="1"/>
            <p:nvPr/>
          </p:nvSpPr>
          <p:spPr>
            <a:xfrm>
              <a:off x="6310508" y="2097532"/>
              <a:ext cx="2098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有袋鼠的那一场你觉得如何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5B71447-AF71-4018-8914-E5BB598AB0C7}"/>
                </a:ext>
              </a:extLst>
            </p:cNvPr>
            <p:cNvSpPr txBox="1"/>
            <p:nvPr/>
          </p:nvSpPr>
          <p:spPr>
            <a:xfrm>
              <a:off x="6963730" y="1789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10923D1-C57F-4A0C-BA34-26580900A69A}"/>
              </a:ext>
            </a:extLst>
          </p:cNvPr>
          <p:cNvGrpSpPr/>
          <p:nvPr/>
        </p:nvGrpSpPr>
        <p:grpSpPr>
          <a:xfrm>
            <a:off x="4856810" y="3896339"/>
            <a:ext cx="1851789" cy="1536629"/>
            <a:chOff x="4809529" y="3541211"/>
            <a:chExt cx="1851789" cy="1536629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03AD271-2BD7-4E4C-B0F1-FD2C19EC8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6288" y="3541211"/>
              <a:ext cx="838273" cy="891617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91247E9-BC2D-46F7-8140-8C5F0B65322A}"/>
                </a:ext>
              </a:extLst>
            </p:cNvPr>
            <p:cNvSpPr txBox="1"/>
            <p:nvPr/>
          </p:nvSpPr>
          <p:spPr>
            <a:xfrm>
              <a:off x="4809529" y="4499011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全部嗷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我们可以溜了嘛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2BCECF0-BADF-458B-8E8F-4BEBEA2011B5}"/>
                </a:ext>
              </a:extLst>
            </p:cNvPr>
            <p:cNvSpPr txBox="1"/>
            <p:nvPr/>
          </p:nvSpPr>
          <p:spPr>
            <a:xfrm>
              <a:off x="5339320" y="4770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BCA1045-D7F7-4157-AA6B-87E3E0B51CA1}"/>
              </a:ext>
            </a:extLst>
          </p:cNvPr>
          <p:cNvGrpSpPr/>
          <p:nvPr/>
        </p:nvGrpSpPr>
        <p:grpSpPr>
          <a:xfrm>
            <a:off x="7820268" y="3865857"/>
            <a:ext cx="2053768" cy="1716785"/>
            <a:chOff x="7772987" y="3510729"/>
            <a:chExt cx="2053768" cy="1716785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F6B991C-17CC-474F-8B7F-54EF8B09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0734" y="3510729"/>
              <a:ext cx="838273" cy="891617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D920A04-E149-4DF1-9D42-121BDCEC2A84}"/>
                </a:ext>
              </a:extLst>
            </p:cNvPr>
            <p:cNvSpPr txBox="1"/>
            <p:nvPr/>
          </p:nvSpPr>
          <p:spPr>
            <a:xfrm>
              <a:off x="7772987" y="4494896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..., </a:t>
              </a:r>
              <a:r>
                <a:rPr lang="zh-CN" altLang="en-US" sz="1200" dirty="0"/>
                <a:t>世界大战的电影里面冒出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一只袋鼠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我表示很惊讶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8700CC5-E22F-4D33-BCF4-266AAF749D3D}"/>
                </a:ext>
              </a:extLst>
            </p:cNvPr>
            <p:cNvSpPr txBox="1"/>
            <p:nvPr/>
          </p:nvSpPr>
          <p:spPr>
            <a:xfrm>
              <a:off x="8392530" y="4919737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Surprise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13A31E5-91FE-4BCF-9682-4323F2101FAF}"/>
              </a:ext>
            </a:extLst>
          </p:cNvPr>
          <p:cNvGrpSpPr/>
          <p:nvPr/>
        </p:nvGrpSpPr>
        <p:grpSpPr>
          <a:xfrm>
            <a:off x="9569369" y="2179003"/>
            <a:ext cx="1151277" cy="1534823"/>
            <a:chOff x="9522088" y="1823875"/>
            <a:chExt cx="1151277" cy="1534823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D9148D0A-4365-49BC-A721-6B6240CC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8592" y="2444219"/>
              <a:ext cx="838273" cy="914479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1B14652-6328-484E-AFD1-975E2849A451}"/>
                </a:ext>
              </a:extLst>
            </p:cNvPr>
            <p:cNvSpPr txBox="1"/>
            <p:nvPr/>
          </p:nvSpPr>
          <p:spPr>
            <a:xfrm>
              <a:off x="9522088" y="2097228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你批娃睡着了</a:t>
              </a:r>
              <a:r>
                <a:rPr lang="en-US" altLang="zh-CN" sz="1200" dirty="0"/>
                <a:t>!</a:t>
              </a:r>
              <a:endParaRPr lang="zh-CN" altLang="en-US" sz="120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B794E4A-BEAD-4AE2-A3C2-14A5118F4A6D}"/>
                </a:ext>
              </a:extLst>
            </p:cNvPr>
            <p:cNvSpPr txBox="1"/>
            <p:nvPr/>
          </p:nvSpPr>
          <p:spPr>
            <a:xfrm>
              <a:off x="9758532" y="1823875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Anger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F561194-1575-4979-86E0-03CA61280EAA}"/>
              </a:ext>
            </a:extLst>
          </p:cNvPr>
          <p:cNvGrpSpPr/>
          <p:nvPr/>
        </p:nvGrpSpPr>
        <p:grpSpPr>
          <a:xfrm>
            <a:off x="11142332" y="3888717"/>
            <a:ext cx="876376" cy="1693924"/>
            <a:chOff x="11095051" y="3533589"/>
            <a:chExt cx="876376" cy="1693924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505B7072-8B98-4A49-8BAF-0C43B4F0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95051" y="3533589"/>
              <a:ext cx="876376" cy="876376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594BCCF-5577-42FF-B2EB-45BC6DD24201}"/>
                </a:ext>
              </a:extLst>
            </p:cNvPr>
            <p:cNvSpPr txBox="1"/>
            <p:nvPr/>
          </p:nvSpPr>
          <p:spPr>
            <a:xfrm>
              <a:off x="11095051" y="4494895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你莫走嘛</a:t>
              </a:r>
              <a:r>
                <a:rPr lang="en-US" altLang="zh-CN" sz="1200" dirty="0"/>
                <a:t>, </a:t>
              </a:r>
            </a:p>
            <a:p>
              <a:pPr algn="ctr"/>
              <a:r>
                <a:rPr lang="zh-CN" altLang="en-US" sz="1200" dirty="0"/>
                <a:t>哎哟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骚瑞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3A00242-92DB-4E8B-B55D-D9C593CA964C}"/>
                </a:ext>
              </a:extLst>
            </p:cNvPr>
            <p:cNvSpPr txBox="1"/>
            <p:nvPr/>
          </p:nvSpPr>
          <p:spPr>
            <a:xfrm>
              <a:off x="11114286" y="4919736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F0"/>
                  </a:solidFill>
                </a:rPr>
                <a:t>Sadness</a:t>
              </a:r>
              <a:endParaRPr lang="zh-CN" altLang="en-US" sz="1400" b="1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B8807D4-6F4D-4849-ADFC-94B809BEC8ED}"/>
              </a:ext>
            </a:extLst>
          </p:cNvPr>
          <p:cNvCxnSpPr>
            <a:cxnSpLocks/>
            <a:stCxn id="38" idx="3"/>
            <a:endCxn id="54" idx="1"/>
          </p:cNvCxnSpPr>
          <p:nvPr/>
        </p:nvCxnSpPr>
        <p:spPr>
          <a:xfrm>
            <a:off x="1761857" y="3256588"/>
            <a:ext cx="3601712" cy="1085560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0B9BF92-237C-4518-A147-A69D4CA2DB8A}"/>
              </a:ext>
            </a:extLst>
          </p:cNvPr>
          <p:cNvCxnSpPr>
            <a:cxnSpLocks/>
            <a:stCxn id="46" idx="3"/>
            <a:endCxn id="54" idx="1"/>
          </p:cNvCxnSpPr>
          <p:nvPr/>
        </p:nvCxnSpPr>
        <p:spPr>
          <a:xfrm>
            <a:off x="4568577" y="3256588"/>
            <a:ext cx="794992" cy="1085560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A4AD19-4955-42C7-A41C-35FB21A5AA9E}"/>
              </a:ext>
            </a:extLst>
          </p:cNvPr>
          <p:cNvCxnSpPr>
            <a:cxnSpLocks/>
            <a:stCxn id="50" idx="1"/>
            <a:endCxn id="54" idx="3"/>
          </p:cNvCxnSpPr>
          <p:nvPr/>
        </p:nvCxnSpPr>
        <p:spPr>
          <a:xfrm flipH="1">
            <a:off x="6201842" y="3256588"/>
            <a:ext cx="786137" cy="1085560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AAF9A1E-B4A8-499E-8AD6-A9B10666A02A}"/>
              </a:ext>
            </a:extLst>
          </p:cNvPr>
          <p:cNvCxnSpPr>
            <a:cxnSpLocks/>
            <a:stCxn id="62" idx="1"/>
            <a:endCxn id="54" idx="3"/>
          </p:cNvCxnSpPr>
          <p:nvPr/>
        </p:nvCxnSpPr>
        <p:spPr>
          <a:xfrm flipH="1">
            <a:off x="6201842" y="3256587"/>
            <a:ext cx="3524031" cy="1085561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9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008373" y="615284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Speaker modeling:</a:t>
            </a:r>
            <a:endParaRPr lang="zh-CN" altLang="en-US" b="1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91D55E-9B29-4EDC-99EF-6F886EFBF978}"/>
              </a:ext>
            </a:extLst>
          </p:cNvPr>
          <p:cNvSpPr txBox="1"/>
          <p:nvPr/>
        </p:nvSpPr>
        <p:spPr>
          <a:xfrm>
            <a:off x="1981903" y="1303857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 dependency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F4F5C6-2676-4AED-A313-E02E195B514F}"/>
              </a:ext>
            </a:extLst>
          </p:cNvPr>
          <p:cNvSpPr txBox="1"/>
          <p:nvPr/>
        </p:nvSpPr>
        <p:spPr>
          <a:xfrm>
            <a:off x="6264214" y="1303857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Inter-speaker dependency</a:t>
            </a:r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0F46741-E4C5-41D9-9FC4-289884E7DCE6}"/>
              </a:ext>
            </a:extLst>
          </p:cNvPr>
          <p:cNvGrpSpPr/>
          <p:nvPr/>
        </p:nvGrpSpPr>
        <p:grpSpPr>
          <a:xfrm>
            <a:off x="1026090" y="1873931"/>
            <a:ext cx="1866217" cy="1626833"/>
            <a:chOff x="343277" y="1705194"/>
            <a:chExt cx="1866217" cy="1626833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16AE561-DFF7-4A7F-ACB4-97F043271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70892"/>
              <a:ext cx="876376" cy="861135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23A3C09-8C6C-44DD-8701-F33127298930}"/>
                </a:ext>
              </a:extLst>
            </p:cNvPr>
            <p:cNvSpPr txBox="1"/>
            <p:nvPr/>
          </p:nvSpPr>
          <p:spPr>
            <a:xfrm>
              <a:off x="343277" y="2009227"/>
              <a:ext cx="1866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铁汁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你喜欢这部电影嗦</a:t>
              </a:r>
              <a:r>
                <a:rPr lang="en-US" altLang="zh-CN" sz="1200" dirty="0"/>
                <a:t>?</a:t>
              </a:r>
            </a:p>
            <a:p>
              <a:pPr algn="ctr"/>
              <a:r>
                <a:rPr lang="zh-CN" altLang="en-US" sz="1200" dirty="0"/>
                <a:t>你真的喜欢哈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385B2C6-D6B9-4CEF-ACBC-EECC5282C241}"/>
                </a:ext>
              </a:extLst>
            </p:cNvPr>
            <p:cNvSpPr txBox="1"/>
            <p:nvPr/>
          </p:nvSpPr>
          <p:spPr>
            <a:xfrm>
              <a:off x="853835" y="170519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Surprise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168CC62-96AA-4823-9E51-52D5DFC229AE}"/>
              </a:ext>
            </a:extLst>
          </p:cNvPr>
          <p:cNvGrpSpPr/>
          <p:nvPr/>
        </p:nvGrpSpPr>
        <p:grpSpPr>
          <a:xfrm>
            <a:off x="3153512" y="4550195"/>
            <a:ext cx="918841" cy="1542255"/>
            <a:chOff x="2135896" y="3541211"/>
            <a:chExt cx="918841" cy="154225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F7A7951-4A60-49A2-8681-A1EBB6B5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046" y="3541211"/>
              <a:ext cx="815411" cy="861135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69F8BC0-9EB3-40A1-BF15-108D10EA0E27}"/>
                </a:ext>
              </a:extLst>
            </p:cNvPr>
            <p:cNvSpPr txBox="1"/>
            <p:nvPr/>
          </p:nvSpPr>
          <p:spPr>
            <a:xfrm>
              <a:off x="2135896" y="4499011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嗯咯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是滴</a:t>
              </a:r>
              <a:r>
                <a:rPr lang="en-US" altLang="zh-CN" sz="1200" dirty="0"/>
                <a:t>!</a:t>
              </a:r>
              <a:endParaRPr lang="zh-CN" altLang="en-US" sz="12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F5017E8-6368-47DC-B173-35077E79709B}"/>
                </a:ext>
              </a:extLst>
            </p:cNvPr>
            <p:cNvSpPr txBox="1"/>
            <p:nvPr/>
          </p:nvSpPr>
          <p:spPr>
            <a:xfrm>
              <a:off x="2365245" y="477568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C000"/>
                  </a:solidFill>
                </a:rPr>
                <a:t>Joy</a:t>
              </a:r>
              <a:endParaRPr lang="zh-CN" altLang="en-US" sz="14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320D8F4-FDC0-4242-8D0E-B0B3A334B88E}"/>
              </a:ext>
            </a:extLst>
          </p:cNvPr>
          <p:cNvGrpSpPr/>
          <p:nvPr/>
        </p:nvGrpSpPr>
        <p:grpSpPr>
          <a:xfrm>
            <a:off x="4363314" y="1065580"/>
            <a:ext cx="1494320" cy="1542256"/>
            <a:chOff x="3366430" y="1789771"/>
            <a:chExt cx="1494320" cy="1542256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65AE325-6752-4F98-B4F5-A56210D2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885" y="2470892"/>
              <a:ext cx="815411" cy="861135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6B03707-823B-47DF-9DA1-E2F6DCCB06EA}"/>
                </a:ext>
              </a:extLst>
            </p:cNvPr>
            <p:cNvSpPr txBox="1"/>
            <p:nvPr/>
          </p:nvSpPr>
          <p:spPr>
            <a:xfrm>
              <a:off x="3366430" y="2097228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具体喜欢它哪一</a:t>
              </a:r>
              <a:r>
                <a:rPr lang="en-US" altLang="zh-CN" sz="1200" dirty="0"/>
                <a:t>pa?</a:t>
              </a:r>
              <a:endParaRPr lang="zh-CN" altLang="en-US" sz="12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F712239-DE73-4E20-97F4-7CBB3665981C}"/>
                </a:ext>
              </a:extLst>
            </p:cNvPr>
            <p:cNvSpPr txBox="1"/>
            <p:nvPr/>
          </p:nvSpPr>
          <p:spPr>
            <a:xfrm>
              <a:off x="3729091" y="1789771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DAFE56-2002-49A3-80E8-9D4DB24873F8}"/>
              </a:ext>
            </a:extLst>
          </p:cNvPr>
          <p:cNvGrpSpPr/>
          <p:nvPr/>
        </p:nvGrpSpPr>
        <p:grpSpPr>
          <a:xfrm>
            <a:off x="7750064" y="1957800"/>
            <a:ext cx="2098651" cy="1542964"/>
            <a:chOff x="6310508" y="1789063"/>
            <a:chExt cx="2098651" cy="1542964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07315BA-4615-4CA7-BB15-3D6B440F6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0698" y="2470892"/>
              <a:ext cx="838273" cy="861135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990CD11-6269-4BAC-98BA-DE8B465C6359}"/>
                </a:ext>
              </a:extLst>
            </p:cNvPr>
            <p:cNvSpPr txBox="1"/>
            <p:nvPr/>
          </p:nvSpPr>
          <p:spPr>
            <a:xfrm>
              <a:off x="6310508" y="2097532"/>
              <a:ext cx="2098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有袋鼠的那一场你觉得如何</a:t>
              </a:r>
              <a:r>
                <a:rPr lang="en-US" altLang="zh-CN" sz="1200" dirty="0"/>
                <a:t>?</a:t>
              </a:r>
              <a:endParaRPr lang="zh-CN" altLang="en-US" sz="12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5B71447-AF71-4018-8914-E5BB598AB0C7}"/>
                </a:ext>
              </a:extLst>
            </p:cNvPr>
            <p:cNvSpPr txBox="1"/>
            <p:nvPr/>
          </p:nvSpPr>
          <p:spPr>
            <a:xfrm>
              <a:off x="6963730" y="1789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10923D1-C57F-4A0C-BA34-26580900A69A}"/>
              </a:ext>
            </a:extLst>
          </p:cNvPr>
          <p:cNvGrpSpPr/>
          <p:nvPr/>
        </p:nvGrpSpPr>
        <p:grpSpPr>
          <a:xfrm>
            <a:off x="5857634" y="4544048"/>
            <a:ext cx="1851789" cy="1536629"/>
            <a:chOff x="4809529" y="3541211"/>
            <a:chExt cx="1851789" cy="1536629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03AD271-2BD7-4E4C-B0F1-FD2C19EC8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6288" y="3541211"/>
              <a:ext cx="838273" cy="891617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91247E9-BC2D-46F7-8140-8C5F0B65322A}"/>
                </a:ext>
              </a:extLst>
            </p:cNvPr>
            <p:cNvSpPr txBox="1"/>
            <p:nvPr/>
          </p:nvSpPr>
          <p:spPr>
            <a:xfrm>
              <a:off x="4809529" y="4499011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全部嗷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我们可以溜了嘛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2BCECF0-BADF-458B-8E8F-4BEBEA2011B5}"/>
                </a:ext>
              </a:extLst>
            </p:cNvPr>
            <p:cNvSpPr txBox="1"/>
            <p:nvPr/>
          </p:nvSpPr>
          <p:spPr>
            <a:xfrm>
              <a:off x="5339320" y="477006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</a:rPr>
                <a:t>Neutral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AF474F7F-7B87-44F2-9DAF-1195073FF276}"/>
              </a:ext>
            </a:extLst>
          </p:cNvPr>
          <p:cNvCxnSpPr>
            <a:cxnSpLocks/>
          </p:cNvCxnSpPr>
          <p:nvPr/>
        </p:nvCxnSpPr>
        <p:spPr>
          <a:xfrm flipV="1">
            <a:off x="2405208" y="1980646"/>
            <a:ext cx="2249270" cy="838996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F2320CF-7435-499A-B1A0-178075D8C248}"/>
              </a:ext>
            </a:extLst>
          </p:cNvPr>
          <p:cNvCxnSpPr>
            <a:cxnSpLocks/>
          </p:cNvCxnSpPr>
          <p:nvPr/>
        </p:nvCxnSpPr>
        <p:spPr>
          <a:xfrm flipH="1">
            <a:off x="2385846" y="2131110"/>
            <a:ext cx="2305380" cy="846012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D380274-7EC3-4ACA-9D41-CEE67909E259}"/>
              </a:ext>
            </a:extLst>
          </p:cNvPr>
          <p:cNvCxnSpPr>
            <a:cxnSpLocks/>
          </p:cNvCxnSpPr>
          <p:nvPr/>
        </p:nvCxnSpPr>
        <p:spPr>
          <a:xfrm>
            <a:off x="5518180" y="1957494"/>
            <a:ext cx="2842741" cy="921394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B1B2067-09A0-4605-A390-80588F5DE781}"/>
              </a:ext>
            </a:extLst>
          </p:cNvPr>
          <p:cNvCxnSpPr>
            <a:cxnSpLocks/>
          </p:cNvCxnSpPr>
          <p:nvPr/>
        </p:nvCxnSpPr>
        <p:spPr>
          <a:xfrm flipH="1" flipV="1">
            <a:off x="5544261" y="2102207"/>
            <a:ext cx="2790578" cy="907411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146304-E913-4596-81E0-CC05A043E071}"/>
              </a:ext>
            </a:extLst>
          </p:cNvPr>
          <p:cNvCxnSpPr>
            <a:cxnSpLocks/>
          </p:cNvCxnSpPr>
          <p:nvPr/>
        </p:nvCxnSpPr>
        <p:spPr>
          <a:xfrm>
            <a:off x="2445623" y="3133974"/>
            <a:ext cx="5889216" cy="10430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622F81C-D9BE-46C6-B1F2-1477661C1E27}"/>
              </a:ext>
            </a:extLst>
          </p:cNvPr>
          <p:cNvCxnSpPr>
            <a:cxnSpLocks/>
          </p:cNvCxnSpPr>
          <p:nvPr/>
        </p:nvCxnSpPr>
        <p:spPr>
          <a:xfrm flipH="1" flipV="1">
            <a:off x="2451817" y="3274644"/>
            <a:ext cx="5838322" cy="1204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3933179-FCA4-41B5-8B52-2A3AE290B90B}"/>
              </a:ext>
            </a:extLst>
          </p:cNvPr>
          <p:cNvCxnSpPr>
            <a:cxnSpLocks/>
          </p:cNvCxnSpPr>
          <p:nvPr/>
        </p:nvCxnSpPr>
        <p:spPr>
          <a:xfrm>
            <a:off x="4046021" y="4970502"/>
            <a:ext cx="2334332" cy="0"/>
          </a:xfrm>
          <a:prstGeom prst="straightConnector1">
            <a:avLst/>
          </a:prstGeom>
          <a:ln w="19050">
            <a:solidFill>
              <a:srgbClr val="FFD04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F9A1C9A-12AB-4C85-B89B-769CA199C50A}"/>
              </a:ext>
            </a:extLst>
          </p:cNvPr>
          <p:cNvCxnSpPr>
            <a:cxnSpLocks/>
          </p:cNvCxnSpPr>
          <p:nvPr/>
        </p:nvCxnSpPr>
        <p:spPr>
          <a:xfrm flipH="1">
            <a:off x="4046021" y="5158674"/>
            <a:ext cx="2318372" cy="1"/>
          </a:xfrm>
          <a:prstGeom prst="straightConnector1">
            <a:avLst/>
          </a:prstGeom>
          <a:ln w="19050">
            <a:solidFill>
              <a:srgbClr val="FFD04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B7FF10B-0996-42B1-A155-E5FBE08866C0}"/>
              </a:ext>
            </a:extLst>
          </p:cNvPr>
          <p:cNvCxnSpPr>
            <a:cxnSpLocks/>
          </p:cNvCxnSpPr>
          <p:nvPr/>
        </p:nvCxnSpPr>
        <p:spPr>
          <a:xfrm>
            <a:off x="2215695" y="3529152"/>
            <a:ext cx="937817" cy="1173477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163D7C7-F0EF-4617-A0C4-DFE7D8A4F18F}"/>
              </a:ext>
            </a:extLst>
          </p:cNvPr>
          <p:cNvCxnSpPr>
            <a:cxnSpLocks/>
          </p:cNvCxnSpPr>
          <p:nvPr/>
        </p:nvCxnSpPr>
        <p:spPr>
          <a:xfrm>
            <a:off x="2423296" y="3321498"/>
            <a:ext cx="4021244" cy="1139562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382E716-1A3F-404D-ACC9-CDC423E43A10}"/>
              </a:ext>
            </a:extLst>
          </p:cNvPr>
          <p:cNvCxnSpPr>
            <a:cxnSpLocks/>
          </p:cNvCxnSpPr>
          <p:nvPr/>
        </p:nvCxnSpPr>
        <p:spPr>
          <a:xfrm flipH="1" flipV="1">
            <a:off x="2080942" y="3570443"/>
            <a:ext cx="997967" cy="1224392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6DAB3325-A94E-40F5-BD0B-4FBD8DE15BA3}"/>
              </a:ext>
            </a:extLst>
          </p:cNvPr>
          <p:cNvCxnSpPr>
            <a:cxnSpLocks/>
          </p:cNvCxnSpPr>
          <p:nvPr/>
        </p:nvCxnSpPr>
        <p:spPr>
          <a:xfrm flipH="1" flipV="1">
            <a:off x="2442804" y="3455055"/>
            <a:ext cx="3904640" cy="1134054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DFC0D103-5E85-4662-A058-8E9209F7092C}"/>
              </a:ext>
            </a:extLst>
          </p:cNvPr>
          <p:cNvCxnSpPr>
            <a:cxnSpLocks/>
          </p:cNvCxnSpPr>
          <p:nvPr/>
        </p:nvCxnSpPr>
        <p:spPr>
          <a:xfrm>
            <a:off x="5533155" y="2418191"/>
            <a:ext cx="1151266" cy="1999116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B1831CFA-9D98-4C72-89F4-D35BE820D879}"/>
              </a:ext>
            </a:extLst>
          </p:cNvPr>
          <p:cNvCxnSpPr>
            <a:cxnSpLocks/>
          </p:cNvCxnSpPr>
          <p:nvPr/>
        </p:nvCxnSpPr>
        <p:spPr>
          <a:xfrm flipH="1" flipV="1">
            <a:off x="5487740" y="2555912"/>
            <a:ext cx="1021890" cy="1838356"/>
          </a:xfrm>
          <a:prstGeom prst="straightConnector1">
            <a:avLst/>
          </a:prstGeom>
          <a:ln w="19050">
            <a:solidFill>
              <a:srgbClr val="EC5A8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1799B031-B89D-4061-A5DB-5479EB6EB2F3}"/>
              </a:ext>
            </a:extLst>
          </p:cNvPr>
          <p:cNvCxnSpPr>
            <a:cxnSpLocks/>
          </p:cNvCxnSpPr>
          <p:nvPr/>
        </p:nvCxnSpPr>
        <p:spPr>
          <a:xfrm flipV="1">
            <a:off x="3641122" y="2424747"/>
            <a:ext cx="1013356" cy="2047877"/>
          </a:xfrm>
          <a:prstGeom prst="straightConnector1">
            <a:avLst/>
          </a:prstGeom>
          <a:ln w="19050">
            <a:solidFill>
              <a:srgbClr val="EC5A8B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74A9DCF9-DF43-477E-B68C-C01DD72E7567}"/>
              </a:ext>
            </a:extLst>
          </p:cNvPr>
          <p:cNvCxnSpPr>
            <a:cxnSpLocks/>
          </p:cNvCxnSpPr>
          <p:nvPr/>
        </p:nvCxnSpPr>
        <p:spPr>
          <a:xfrm flipH="1">
            <a:off x="3791908" y="2624532"/>
            <a:ext cx="899318" cy="1827587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415FCD89-954C-46C1-AE1F-A436B8811642}"/>
              </a:ext>
            </a:extLst>
          </p:cNvPr>
          <p:cNvCxnSpPr>
            <a:cxnSpLocks/>
          </p:cNvCxnSpPr>
          <p:nvPr/>
        </p:nvCxnSpPr>
        <p:spPr>
          <a:xfrm flipV="1">
            <a:off x="4108830" y="3337341"/>
            <a:ext cx="4181309" cy="1243479"/>
          </a:xfrm>
          <a:prstGeom prst="straightConnector1">
            <a:avLst/>
          </a:prstGeom>
          <a:ln w="19050">
            <a:solidFill>
              <a:srgbClr val="EC5A8B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B24D4367-2EE0-45F2-B9AD-189C4E351BC9}"/>
              </a:ext>
            </a:extLst>
          </p:cNvPr>
          <p:cNvCxnSpPr>
            <a:cxnSpLocks/>
          </p:cNvCxnSpPr>
          <p:nvPr/>
        </p:nvCxnSpPr>
        <p:spPr>
          <a:xfrm flipH="1">
            <a:off x="4147800" y="3455917"/>
            <a:ext cx="4142339" cy="1216222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ABDA7F-E9E9-4DF6-9EC4-A941D95ABF36}"/>
              </a:ext>
            </a:extLst>
          </p:cNvPr>
          <p:cNvCxnSpPr>
            <a:cxnSpLocks/>
          </p:cNvCxnSpPr>
          <p:nvPr/>
        </p:nvCxnSpPr>
        <p:spPr>
          <a:xfrm flipH="1">
            <a:off x="7245796" y="3580378"/>
            <a:ext cx="1756997" cy="1527123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50C4989-255D-43A2-A262-A36FB6F18131}"/>
              </a:ext>
            </a:extLst>
          </p:cNvPr>
          <p:cNvCxnSpPr>
            <a:cxnSpLocks/>
          </p:cNvCxnSpPr>
          <p:nvPr/>
        </p:nvCxnSpPr>
        <p:spPr>
          <a:xfrm flipV="1">
            <a:off x="7257334" y="3597125"/>
            <a:ext cx="1594180" cy="1349236"/>
          </a:xfrm>
          <a:prstGeom prst="straightConnector1">
            <a:avLst/>
          </a:prstGeom>
          <a:ln w="19050">
            <a:solidFill>
              <a:srgbClr val="EC5A8B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D403D75D-77B3-45D3-A724-74A320CE4454}"/>
              </a:ext>
            </a:extLst>
          </p:cNvPr>
          <p:cNvSpPr txBox="1"/>
          <p:nvPr/>
        </p:nvSpPr>
        <p:spPr>
          <a:xfrm>
            <a:off x="9347989" y="550184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2x(2^2)=8 relations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44A60C4-9884-4D2D-AA0C-BF9340CB9B4D}"/>
              </a:ext>
            </a:extLst>
          </p:cNvPr>
          <p:cNvSpPr txBox="1"/>
          <p:nvPr/>
        </p:nvSpPr>
        <p:spPr>
          <a:xfrm>
            <a:off x="9780799" y="603570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2M^2 relations</a:t>
            </a:r>
            <a:endParaRPr lang="zh-CN" altLang="en-US" dirty="0"/>
          </a:p>
        </p:txBody>
      </p: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03174AD6-C8BA-4624-BA7F-28E6522139FD}"/>
              </a:ext>
            </a:extLst>
          </p:cNvPr>
          <p:cNvCxnSpPr>
            <a:stCxn id="38" idx="1"/>
            <a:endCxn id="38" idx="2"/>
          </p:cNvCxnSpPr>
          <p:nvPr/>
        </p:nvCxnSpPr>
        <p:spPr>
          <a:xfrm rot="10800000" flipH="1" flipV="1">
            <a:off x="1521013" y="3070196"/>
            <a:ext cx="438188" cy="430567"/>
          </a:xfrm>
          <a:prstGeom prst="bentConnector4">
            <a:avLst>
              <a:gd name="adj1" fmla="val -52169"/>
              <a:gd name="adj2" fmla="val 153093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962B8F2F-9232-4155-9D59-E35ED71CD6C8}"/>
              </a:ext>
            </a:extLst>
          </p:cNvPr>
          <p:cNvCxnSpPr>
            <a:cxnSpLocks/>
            <a:stCxn id="46" idx="0"/>
            <a:endCxn id="46" idx="3"/>
          </p:cNvCxnSpPr>
          <p:nvPr/>
        </p:nvCxnSpPr>
        <p:spPr>
          <a:xfrm rot="16200000" flipH="1">
            <a:off x="5099043" y="1758133"/>
            <a:ext cx="430568" cy="407705"/>
          </a:xfrm>
          <a:prstGeom prst="bentConnector4">
            <a:avLst>
              <a:gd name="adj1" fmla="val -53093"/>
              <a:gd name="adj2" fmla="val 156070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A6CB3C39-34FB-4F0D-B650-63D465F72C24}"/>
              </a:ext>
            </a:extLst>
          </p:cNvPr>
          <p:cNvCxnSpPr>
            <a:cxnSpLocks/>
            <a:stCxn id="50" idx="0"/>
            <a:endCxn id="50" idx="3"/>
          </p:cNvCxnSpPr>
          <p:nvPr/>
        </p:nvCxnSpPr>
        <p:spPr>
          <a:xfrm rot="16200000" flipH="1">
            <a:off x="8793675" y="2645345"/>
            <a:ext cx="430568" cy="419136"/>
          </a:xfrm>
          <a:prstGeom prst="bentConnector4">
            <a:avLst>
              <a:gd name="adj1" fmla="val -53093"/>
              <a:gd name="adj2" fmla="val 154541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C17820DD-CF0B-4CFD-894E-1C499395EAB0}"/>
              </a:ext>
            </a:extLst>
          </p:cNvPr>
          <p:cNvCxnSpPr>
            <a:cxnSpLocks/>
            <a:stCxn id="54" idx="3"/>
            <a:endCxn id="54" idx="2"/>
          </p:cNvCxnSpPr>
          <p:nvPr/>
        </p:nvCxnSpPr>
        <p:spPr>
          <a:xfrm flipH="1">
            <a:off x="6783530" y="4989857"/>
            <a:ext cx="419136" cy="445808"/>
          </a:xfrm>
          <a:prstGeom prst="bentConnector4">
            <a:avLst>
              <a:gd name="adj1" fmla="val -54541"/>
              <a:gd name="adj2" fmla="val 151278"/>
            </a:avLst>
          </a:prstGeom>
          <a:ln w="19050">
            <a:solidFill>
              <a:srgbClr val="FFD04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173C97D3-C407-41FB-9C72-89F77D725CA5}"/>
              </a:ext>
            </a:extLst>
          </p:cNvPr>
          <p:cNvCxnSpPr>
            <a:cxnSpLocks/>
            <a:stCxn id="42" idx="1"/>
            <a:endCxn id="42" idx="2"/>
          </p:cNvCxnSpPr>
          <p:nvPr/>
        </p:nvCxnSpPr>
        <p:spPr>
          <a:xfrm rot="10800000" flipH="1" flipV="1">
            <a:off x="3213662" y="4980762"/>
            <a:ext cx="407706" cy="430567"/>
          </a:xfrm>
          <a:prstGeom prst="bentConnector4">
            <a:avLst>
              <a:gd name="adj1" fmla="val -56070"/>
              <a:gd name="adj2" fmla="val 153093"/>
            </a:avLst>
          </a:prstGeom>
          <a:ln w="19050">
            <a:solidFill>
              <a:srgbClr val="FFD04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图片 132">
            <a:extLst>
              <a:ext uri="{FF2B5EF4-FFF2-40B4-BE49-F238E27FC236}">
                <a16:creationId xmlns:a16="http://schemas.microsoft.com/office/drawing/2014/main" id="{9772C941-9D14-4417-B0DD-301586FB06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49"/>
          <a:stretch/>
        </p:blipFill>
        <p:spPr>
          <a:xfrm>
            <a:off x="-2018912" y="1464256"/>
            <a:ext cx="1784782" cy="4678382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066FE708-62A9-4CB6-8F3F-93165EB5B8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7354" r="21941"/>
          <a:stretch/>
        </p:blipFill>
        <p:spPr>
          <a:xfrm>
            <a:off x="2590800" y="-4776073"/>
            <a:ext cx="6585857" cy="4678382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11DB87C9-F565-4B47-A7A7-E64DCFF42E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78661"/>
          <a:stretch/>
        </p:blipFill>
        <p:spPr>
          <a:xfrm>
            <a:off x="12494585" y="1464256"/>
            <a:ext cx="2315007" cy="46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1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4D769F-85C9-498B-B545-5B21CD0E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549"/>
          <a:stretch/>
        </p:blipFill>
        <p:spPr>
          <a:xfrm>
            <a:off x="708048" y="1464256"/>
            <a:ext cx="1784782" cy="4678382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D45C8186-FF8A-4BBE-9236-7CE09889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17354" r="21941"/>
          <a:stretch/>
        </p:blipFill>
        <p:spPr>
          <a:xfrm>
            <a:off x="2590800" y="1464256"/>
            <a:ext cx="6585857" cy="4678382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8E5FD739-C235-4FC0-9D27-FCDDE6633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78661"/>
          <a:stretch/>
        </p:blipFill>
        <p:spPr>
          <a:xfrm>
            <a:off x="9241971" y="1464256"/>
            <a:ext cx="2315007" cy="46783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646FAE-96DD-4CE6-9EAB-A08306C0C4CF}"/>
              </a:ext>
            </a:extLst>
          </p:cNvPr>
          <p:cNvSpPr txBox="1"/>
          <p:nvPr/>
        </p:nvSpPr>
        <p:spPr>
          <a:xfrm>
            <a:off x="708048" y="5055361"/>
            <a:ext cx="5338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Sequential context encoding is extremely important 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good 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66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0" y="391557"/>
            <a:ext cx="14225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Task Intro.</a:t>
            </a:r>
            <a:endParaRPr lang="zh-CN" altLang="en-US" sz="2000" b="1" dirty="0"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666B24-89B2-4337-BFCF-47B844518E51}"/>
              </a:ext>
            </a:extLst>
          </p:cNvPr>
          <p:cNvGrpSpPr/>
          <p:nvPr/>
        </p:nvGrpSpPr>
        <p:grpSpPr>
          <a:xfrm>
            <a:off x="0" y="1734879"/>
            <a:ext cx="12018708" cy="3522320"/>
            <a:chOff x="0" y="1734879"/>
            <a:chExt cx="12018708" cy="3522320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445E8BA-76FF-4D97-9F58-2AFB2DD856F1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1761857" y="2931145"/>
              <a:ext cx="481470" cy="10703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C3072D6-AED6-4194-9BC5-9D2C7D5EE7E6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3058738" y="2931145"/>
              <a:ext cx="694428" cy="10703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B67EDC-D609-4CC8-BCDC-E32DA6C774D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568577" y="2931145"/>
              <a:ext cx="794992" cy="1085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130AC7B-9563-4C1F-84C1-2F8B15918400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6201842" y="2931145"/>
              <a:ext cx="786137" cy="1085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5011E1-4230-4762-B0FD-66CFF7ABBE74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7826252" y="2931145"/>
              <a:ext cx="601763" cy="10550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DD9A085-DE83-40DA-9B73-D71C4CF2AB8E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9266288" y="2931144"/>
              <a:ext cx="459585" cy="10550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DAC78E3D-2F42-4B56-BD4F-44CFE38E2A35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10564146" y="2931144"/>
              <a:ext cx="578186" cy="10703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8B4DA7-39E1-4DDC-90E7-B3F6D2951BA2}"/>
                </a:ext>
              </a:extLst>
            </p:cNvPr>
            <p:cNvSpPr txBox="1"/>
            <p:nvPr/>
          </p:nvSpPr>
          <p:spPr>
            <a:xfrm>
              <a:off x="29242" y="274647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Joey</a:t>
              </a:r>
              <a:endParaRPr lang="zh-CN" altLang="en-US" b="1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A26DDA1-E294-47C0-8ED5-9881ACAE82E1}"/>
                </a:ext>
              </a:extLst>
            </p:cNvPr>
            <p:cNvSpPr txBox="1"/>
            <p:nvPr/>
          </p:nvSpPr>
          <p:spPr>
            <a:xfrm>
              <a:off x="0" y="3832039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Chandler</a:t>
              </a:r>
              <a:endParaRPr lang="zh-CN" altLang="en-US" b="1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BA3F63E-0162-4B6E-97E0-275AC72E44F7}"/>
                </a:ext>
              </a:extLst>
            </p:cNvPr>
            <p:cNvGrpSpPr/>
            <p:nvPr/>
          </p:nvGrpSpPr>
          <p:grpSpPr>
            <a:xfrm>
              <a:off x="390558" y="1734879"/>
              <a:ext cx="1866217" cy="1626833"/>
              <a:chOff x="343277" y="1705194"/>
              <a:chExt cx="1866217" cy="1626833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3C1DA45-CDB1-4085-ABE8-AEAE94E32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470892"/>
                <a:ext cx="876376" cy="861135"/>
              </a:xfrm>
              <a:prstGeom prst="rect">
                <a:avLst/>
              </a:prstGeom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489E100-08DD-4632-8181-5CB9A1A011F9}"/>
                  </a:ext>
                </a:extLst>
              </p:cNvPr>
              <p:cNvSpPr txBox="1"/>
              <p:nvPr/>
            </p:nvSpPr>
            <p:spPr>
              <a:xfrm>
                <a:off x="343277" y="2009227"/>
                <a:ext cx="18662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dirty="0"/>
                  <a:t>铁汁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你喜欢这部电影嗦</a:t>
                </a:r>
                <a:r>
                  <a:rPr lang="en-US" altLang="zh-CN" sz="1200" dirty="0"/>
                  <a:t>?</a:t>
                </a:r>
              </a:p>
              <a:p>
                <a:pPr algn="ctr"/>
                <a:r>
                  <a:rPr lang="zh-CN" altLang="en-US" sz="1200" dirty="0"/>
                  <a:t>你真的喜欢哈</a:t>
                </a:r>
                <a:r>
                  <a:rPr lang="en-US" altLang="zh-CN" sz="1200" dirty="0"/>
                  <a:t>?</a:t>
                </a:r>
                <a:endParaRPr lang="zh-CN" altLang="en-US" sz="1200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EB280AA-A04D-4728-97DF-E8CEB13E3AD9}"/>
                  </a:ext>
                </a:extLst>
              </p:cNvPr>
              <p:cNvSpPr txBox="1"/>
              <p:nvPr/>
            </p:nvSpPr>
            <p:spPr>
              <a:xfrm>
                <a:off x="853835" y="1705194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Surprise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D9A29CF-0606-4E97-8188-F1B8B42E198B}"/>
                </a:ext>
              </a:extLst>
            </p:cNvPr>
            <p:cNvGrpSpPr/>
            <p:nvPr/>
          </p:nvGrpSpPr>
          <p:grpSpPr>
            <a:xfrm>
              <a:off x="2183177" y="3570896"/>
              <a:ext cx="918841" cy="1542255"/>
              <a:chOff x="2135896" y="3541211"/>
              <a:chExt cx="918841" cy="154225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5036690-DF54-4427-BB9D-C10B88D8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46" y="3541211"/>
                <a:ext cx="815411" cy="861135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6A4464A-D44D-46C1-A6DD-4F0FC07792F2}"/>
                  </a:ext>
                </a:extLst>
              </p:cNvPr>
              <p:cNvSpPr txBox="1"/>
              <p:nvPr/>
            </p:nvSpPr>
            <p:spPr>
              <a:xfrm>
                <a:off x="2135896" y="4499011"/>
                <a:ext cx="9188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嗯咯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是滴</a:t>
                </a:r>
                <a:r>
                  <a:rPr lang="en-US" altLang="zh-CN" sz="1200" dirty="0"/>
                  <a:t>!</a:t>
                </a:r>
                <a:endParaRPr lang="zh-CN" altLang="en-US" sz="1200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E3EA32-6ECC-46D6-BC47-28872BB0220E}"/>
                  </a:ext>
                </a:extLst>
              </p:cNvPr>
              <p:cNvSpPr txBox="1"/>
              <p:nvPr/>
            </p:nvSpPr>
            <p:spPr>
              <a:xfrm>
                <a:off x="2365245" y="4775689"/>
                <a:ext cx="453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FFC000"/>
                    </a:solidFill>
                  </a:rPr>
                  <a:t>Joy</a:t>
                </a:r>
                <a:endParaRPr lang="zh-CN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FAEA0B1-F148-4B16-8D85-9C210AE78630}"/>
                </a:ext>
              </a:extLst>
            </p:cNvPr>
            <p:cNvGrpSpPr/>
            <p:nvPr/>
          </p:nvGrpSpPr>
          <p:grpSpPr>
            <a:xfrm>
              <a:off x="3413711" y="1819456"/>
              <a:ext cx="1494320" cy="1542256"/>
              <a:chOff x="3366430" y="1789771"/>
              <a:chExt cx="1494320" cy="154225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CE5434D-FC28-4FB2-B0FA-CBF9AC26B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885" y="2470892"/>
                <a:ext cx="815411" cy="861135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6B19DAA-9D53-4E3A-8903-80AFEA730062}"/>
                  </a:ext>
                </a:extLst>
              </p:cNvPr>
              <p:cNvSpPr txBox="1"/>
              <p:nvPr/>
            </p:nvSpPr>
            <p:spPr>
              <a:xfrm>
                <a:off x="3366430" y="2097228"/>
                <a:ext cx="1494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具体喜欢它哪一</a:t>
                </a:r>
                <a:r>
                  <a:rPr lang="en-US" altLang="zh-CN" sz="1200" dirty="0"/>
                  <a:t>pa?</a:t>
                </a:r>
                <a:endParaRPr lang="zh-CN" altLang="en-US" sz="1200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6BA5B94-597F-42A8-BDEB-16AD72217159}"/>
                  </a:ext>
                </a:extLst>
              </p:cNvPr>
              <p:cNvSpPr txBox="1"/>
              <p:nvPr/>
            </p:nvSpPr>
            <p:spPr>
              <a:xfrm>
                <a:off x="3729091" y="1789771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9B0F6D55-AC14-4CDA-8FBB-FE26FFD656E7}"/>
                </a:ext>
              </a:extLst>
            </p:cNvPr>
            <p:cNvGrpSpPr/>
            <p:nvPr/>
          </p:nvGrpSpPr>
          <p:grpSpPr>
            <a:xfrm>
              <a:off x="6357789" y="1818748"/>
              <a:ext cx="2098651" cy="1542964"/>
              <a:chOff x="6310508" y="1789063"/>
              <a:chExt cx="2098651" cy="1542964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C4A3F77-A412-438B-8241-3C5801B23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698" y="2470892"/>
                <a:ext cx="838273" cy="861135"/>
              </a:xfrm>
              <a:prstGeom prst="rect">
                <a:avLst/>
              </a:prstGeom>
            </p:spPr>
          </p:pic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F89853-5F1A-4BE1-9E15-65216F870564}"/>
                  </a:ext>
                </a:extLst>
              </p:cNvPr>
              <p:cNvSpPr txBox="1"/>
              <p:nvPr/>
            </p:nvSpPr>
            <p:spPr>
              <a:xfrm>
                <a:off x="6310508" y="2097532"/>
                <a:ext cx="20986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有袋鼠的那一场你觉得如何</a:t>
                </a:r>
                <a:r>
                  <a:rPr lang="en-US" altLang="zh-CN" sz="1200" dirty="0"/>
                  <a:t>?</a:t>
                </a:r>
                <a:endParaRPr lang="zh-CN" altLang="en-US" sz="1200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27F25C8-71E9-401F-9C8F-72272B4600CF}"/>
                  </a:ext>
                </a:extLst>
              </p:cNvPr>
              <p:cNvSpPr txBox="1"/>
              <p:nvPr/>
            </p:nvSpPr>
            <p:spPr>
              <a:xfrm>
                <a:off x="6963730" y="1789063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AD3990A-86F2-4F2D-BDAC-D9CBBD81E11D}"/>
                </a:ext>
              </a:extLst>
            </p:cNvPr>
            <p:cNvGrpSpPr/>
            <p:nvPr/>
          </p:nvGrpSpPr>
          <p:grpSpPr>
            <a:xfrm>
              <a:off x="4856810" y="3570896"/>
              <a:ext cx="1851789" cy="1536629"/>
              <a:chOff x="4809529" y="3541211"/>
              <a:chExt cx="1851789" cy="1536629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0133769-EB3A-4E7F-B73A-D7F36BF81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6288" y="3541211"/>
                <a:ext cx="838273" cy="891617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88C4355-3321-4A3C-B7FD-4CA537B31AB3}"/>
                  </a:ext>
                </a:extLst>
              </p:cNvPr>
              <p:cNvSpPr txBox="1"/>
              <p:nvPr/>
            </p:nvSpPr>
            <p:spPr>
              <a:xfrm>
                <a:off x="4809529" y="4499011"/>
                <a:ext cx="18517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全部嗷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我们可以溜了嘛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64FC05C-43C7-47BC-BAAB-1BCE77A0A4B6}"/>
                  </a:ext>
                </a:extLst>
              </p:cNvPr>
              <p:cNvSpPr txBox="1"/>
              <p:nvPr/>
            </p:nvSpPr>
            <p:spPr>
              <a:xfrm>
                <a:off x="5339320" y="4770063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3FDD832-6171-4CF9-9903-D53B16618BC1}"/>
                </a:ext>
              </a:extLst>
            </p:cNvPr>
            <p:cNvGrpSpPr/>
            <p:nvPr/>
          </p:nvGrpSpPr>
          <p:grpSpPr>
            <a:xfrm>
              <a:off x="7820268" y="3540414"/>
              <a:ext cx="2053768" cy="1716785"/>
              <a:chOff x="7772987" y="3510729"/>
              <a:chExt cx="2053768" cy="171678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76733B9-78EC-478C-9B7C-D5620BD03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0734" y="3510729"/>
                <a:ext cx="838273" cy="89161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649514E-C23D-4120-B99D-E614B86885C5}"/>
                  </a:ext>
                </a:extLst>
              </p:cNvPr>
              <p:cNvSpPr txBox="1"/>
              <p:nvPr/>
            </p:nvSpPr>
            <p:spPr>
              <a:xfrm>
                <a:off x="7772987" y="4494896"/>
                <a:ext cx="2053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/>
                  <a:t>..., </a:t>
                </a:r>
                <a:r>
                  <a:rPr lang="zh-CN" altLang="en-US" sz="1200" dirty="0"/>
                  <a:t>世界大战的电影里面冒出</a:t>
                </a:r>
                <a:endParaRPr lang="en-US" altLang="zh-CN" sz="1200" dirty="0"/>
              </a:p>
              <a:p>
                <a:pPr algn="ctr"/>
                <a:r>
                  <a:rPr lang="zh-CN" altLang="en-US" sz="1200" dirty="0"/>
                  <a:t>一只袋鼠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我表示很惊讶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45DFE22-065B-4AFF-8335-F6B0F1DEB09B}"/>
                  </a:ext>
                </a:extLst>
              </p:cNvPr>
              <p:cNvSpPr txBox="1"/>
              <p:nvPr/>
            </p:nvSpPr>
            <p:spPr>
              <a:xfrm>
                <a:off x="8392530" y="4919737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Surprise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64CEC801-DF70-4606-8127-C625EBDE0E50}"/>
                </a:ext>
              </a:extLst>
            </p:cNvPr>
            <p:cNvGrpSpPr/>
            <p:nvPr/>
          </p:nvGrpSpPr>
          <p:grpSpPr>
            <a:xfrm>
              <a:off x="9569369" y="1853560"/>
              <a:ext cx="1151277" cy="1534823"/>
              <a:chOff x="9522088" y="1823875"/>
              <a:chExt cx="1151277" cy="1534823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97A1467-99D1-4C4D-A5D2-23DC4587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8592" y="2444219"/>
                <a:ext cx="838273" cy="914479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734F6BD-C08B-46D3-91AB-D33C7E22E2D9}"/>
                  </a:ext>
                </a:extLst>
              </p:cNvPr>
              <p:cNvSpPr txBox="1"/>
              <p:nvPr/>
            </p:nvSpPr>
            <p:spPr>
              <a:xfrm>
                <a:off x="9522088" y="2097228"/>
                <a:ext cx="11512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你批娃睡着了</a:t>
                </a:r>
                <a:r>
                  <a:rPr lang="en-US" altLang="zh-CN" sz="1200" dirty="0"/>
                  <a:t>!</a:t>
                </a:r>
                <a:endParaRPr lang="zh-CN" altLang="en-US" sz="1200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422153E-056A-40FD-8D9E-D2901F8CEA4D}"/>
                  </a:ext>
                </a:extLst>
              </p:cNvPr>
              <p:cNvSpPr txBox="1"/>
              <p:nvPr/>
            </p:nvSpPr>
            <p:spPr>
              <a:xfrm>
                <a:off x="9758532" y="1823875"/>
                <a:ext cx="678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FF0000"/>
                    </a:solidFill>
                  </a:rPr>
                  <a:t>Anger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1DA784B-C3CF-423B-BBF8-2001BD5AAB30}"/>
                </a:ext>
              </a:extLst>
            </p:cNvPr>
            <p:cNvGrpSpPr/>
            <p:nvPr/>
          </p:nvGrpSpPr>
          <p:grpSpPr>
            <a:xfrm>
              <a:off x="11142332" y="3563274"/>
              <a:ext cx="876376" cy="1693924"/>
              <a:chOff x="11095051" y="3533589"/>
              <a:chExt cx="876376" cy="1693924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4513EF2-3D96-45F6-962C-219A5E470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95051" y="3533589"/>
                <a:ext cx="876376" cy="876376"/>
              </a:xfrm>
              <a:prstGeom prst="rect">
                <a:avLst/>
              </a:prstGeom>
            </p:spPr>
          </p:pic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F798C0-2D25-49FA-93FE-FB6A77ADBCB3}"/>
                  </a:ext>
                </a:extLst>
              </p:cNvPr>
              <p:cNvSpPr txBox="1"/>
              <p:nvPr/>
            </p:nvSpPr>
            <p:spPr>
              <a:xfrm>
                <a:off x="11095051" y="4494895"/>
                <a:ext cx="8755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dirty="0"/>
                  <a:t>你莫走嘛</a:t>
                </a:r>
                <a:r>
                  <a:rPr lang="en-US" altLang="zh-CN" sz="1200" dirty="0"/>
                  <a:t>, </a:t>
                </a:r>
              </a:p>
              <a:p>
                <a:pPr algn="ctr"/>
                <a:r>
                  <a:rPr lang="zh-CN" altLang="en-US" sz="1200" dirty="0"/>
                  <a:t>哎哟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骚瑞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029295-FDAE-4A96-916C-64C1CFF5979B}"/>
                  </a:ext>
                </a:extLst>
              </p:cNvPr>
              <p:cNvSpPr txBox="1"/>
              <p:nvPr/>
            </p:nvSpPr>
            <p:spPr>
              <a:xfrm>
                <a:off x="11114286" y="4919736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F0"/>
                    </a:solidFill>
                  </a:rPr>
                  <a:t>Sadness</a:t>
                </a:r>
                <a:endParaRPr lang="zh-CN" altLang="en-US" sz="1400" b="1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C6D2D1C-2975-4960-9F1B-08E89097E669}"/>
              </a:ext>
            </a:extLst>
          </p:cNvPr>
          <p:cNvSpPr txBox="1"/>
          <p:nvPr/>
        </p:nvSpPr>
        <p:spPr>
          <a:xfrm>
            <a:off x="414330" y="5444832"/>
            <a:ext cx="68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A conversation</a:t>
            </a:r>
            <a:r>
              <a:rPr lang="en-US" altLang="zh-CN" dirty="0"/>
              <a:t>: a sequence of </a:t>
            </a:r>
            <a:r>
              <a:rPr lang="en-US" altLang="zh-CN" b="1" dirty="0"/>
              <a:t>utterances</a:t>
            </a:r>
            <a:r>
              <a:rPr lang="en-US" altLang="zh-CN" dirty="0"/>
              <a:t> with different emotions. 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D51D461-783D-421B-B529-C27CA38AF53E}"/>
              </a:ext>
            </a:extLst>
          </p:cNvPr>
          <p:cNvSpPr txBox="1"/>
          <p:nvPr/>
        </p:nvSpPr>
        <p:spPr>
          <a:xfrm>
            <a:off x="411788" y="5879731"/>
            <a:ext cx="877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The goal</a:t>
            </a:r>
            <a:r>
              <a:rPr lang="en-US" altLang="zh-CN" dirty="0"/>
              <a:t>: predicting the emotion of every utterance in the context of other utterances. 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8B62AAD-0E1C-4202-ADF4-7A47353DF1AD}"/>
              </a:ext>
            </a:extLst>
          </p:cNvPr>
          <p:cNvSpPr txBox="1"/>
          <p:nvPr/>
        </p:nvSpPr>
        <p:spPr>
          <a:xfrm>
            <a:off x="420580" y="1086626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Emotion Recognition</a:t>
            </a:r>
            <a:r>
              <a:rPr lang="en-US" altLang="zh-CN" dirty="0"/>
              <a:t>: predict the emotion of a single sentence. </a:t>
            </a:r>
            <a:endParaRPr lang="zh-CN" altLang="en-US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1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4D769F-85C9-498B-B545-5B21CD0E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r="21941"/>
          <a:stretch/>
        </p:blipFill>
        <p:spPr>
          <a:xfrm>
            <a:off x="2590800" y="1464256"/>
            <a:ext cx="6585857" cy="46783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F2B71BF-F574-49CF-8BED-A66FD9F4C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78661"/>
          <a:stretch/>
        </p:blipFill>
        <p:spPr>
          <a:xfrm>
            <a:off x="9241971" y="1464256"/>
            <a:ext cx="2315007" cy="46783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00756B-39FE-49CC-9BE9-61B47945D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r="83549"/>
          <a:stretch/>
        </p:blipFill>
        <p:spPr>
          <a:xfrm>
            <a:off x="708048" y="1464256"/>
            <a:ext cx="1784782" cy="467838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EA637-B309-477B-9F91-31EBC2F313F8}"/>
              </a:ext>
            </a:extLst>
          </p:cNvPr>
          <p:cNvGrpSpPr/>
          <p:nvPr/>
        </p:nvGrpSpPr>
        <p:grpSpPr>
          <a:xfrm>
            <a:off x="7234897" y="5369114"/>
            <a:ext cx="1502334" cy="765733"/>
            <a:chOff x="7234897" y="5369114"/>
            <a:chExt cx="1502334" cy="76573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9BD94E-0D50-4FA6-A3D0-3EAD04792983}"/>
                </a:ext>
              </a:extLst>
            </p:cNvPr>
            <p:cNvSpPr txBox="1"/>
            <p:nvPr/>
          </p:nvSpPr>
          <p:spPr>
            <a:xfrm>
              <a:off x="7234897" y="5369114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 RGCN layer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483B2D8-817F-46A1-B98A-1235D3E6B806}"/>
                </a:ext>
              </a:extLst>
            </p:cNvPr>
            <p:cNvSpPr txBox="1"/>
            <p:nvPr/>
          </p:nvSpPr>
          <p:spPr>
            <a:xfrm>
              <a:off x="7234897" y="5765515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 GCN layer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8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14" y="279101"/>
            <a:ext cx="2155693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1217873" y="-2807822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4D769F-85C9-498B-B545-5B21CD0E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1"/>
          <a:stretch/>
        </p:blipFill>
        <p:spPr>
          <a:xfrm>
            <a:off x="9241971" y="1464256"/>
            <a:ext cx="2315007" cy="46783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EAE7048-B91E-4B42-AA58-D65BDBCF3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17354" r="21941"/>
          <a:stretch/>
        </p:blipFill>
        <p:spPr>
          <a:xfrm>
            <a:off x="2590800" y="1464256"/>
            <a:ext cx="6585857" cy="46783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1C6D2C-1DF4-4FEB-BC4C-F7E778997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r="83549"/>
          <a:stretch/>
        </p:blipFill>
        <p:spPr>
          <a:xfrm>
            <a:off x="708048" y="1464256"/>
            <a:ext cx="1784782" cy="467838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4C5CD80-88E1-4B60-94FC-77B1EACF13B8}"/>
              </a:ext>
            </a:extLst>
          </p:cNvPr>
          <p:cNvSpPr txBox="1"/>
          <p:nvPr/>
        </p:nvSpPr>
        <p:spPr>
          <a:xfrm>
            <a:off x="7377755" y="4704487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Residual connection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712606" y="6135292"/>
            <a:ext cx="887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Problem: complicated speaker modeling; no position modeling for the relational graph.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EE268E-AC04-42F0-A960-C1CBBF9D50CA}"/>
              </a:ext>
            </a:extLst>
          </p:cNvPr>
          <p:cNvGrpSpPr/>
          <p:nvPr/>
        </p:nvGrpSpPr>
        <p:grpSpPr>
          <a:xfrm>
            <a:off x="907261" y="-4461463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EEF3F92-88D3-40A7-8C88-73155BBA1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4AA846F-CBD7-4E2E-AB97-62084744DEFD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F4716A2-48B5-4CC7-BE6A-137C06F56D92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02AF99E-EEC8-461C-9EBC-3F9DD887E64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8F12FCC-4226-4590-A790-24E81C178980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97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48" y="293916"/>
            <a:ext cx="5090457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DialogueGCN</a:t>
            </a:r>
            <a:r>
              <a:rPr lang="en-US" altLang="zh-CN" sz="2400" b="1" dirty="0">
                <a:latin typeface="+mn-lt"/>
              </a:rPr>
              <a:t> + Position Modeling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016278" y="-347729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348763" y="1064157"/>
            <a:ext cx="654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position modeling need to be applied in relational graphs.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141890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863E68B-ABE5-4D6E-B10E-7964EC38ACB4}"/>
              </a:ext>
            </a:extLst>
          </p:cNvPr>
          <p:cNvSpPr txBox="1"/>
          <p:nvPr/>
        </p:nvSpPr>
        <p:spPr>
          <a:xfrm>
            <a:off x="1344755" y="1866654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learnable relative position encoding added to every edge of relational graphs.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66B29-E87B-4F3D-B3CF-67C570059154}"/>
              </a:ext>
            </a:extLst>
          </p:cNvPr>
          <p:cNvSpPr txBox="1"/>
          <p:nvPr/>
        </p:nvSpPr>
        <p:spPr>
          <a:xfrm>
            <a:off x="1350322" y="2739808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step: BERT for text encoding; stacked RGAT(RGCN) for conversational context modeling.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4A3F9F-7988-4589-8F21-5806C970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04" y="3683035"/>
            <a:ext cx="3185436" cy="2499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01FE53-D601-49E3-A88E-CEF914D9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10" y="3662443"/>
            <a:ext cx="4153260" cy="108213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C143C4D-19ED-4297-9F45-32D131B67CFB}"/>
              </a:ext>
            </a:extLst>
          </p:cNvPr>
          <p:cNvSpPr txBox="1"/>
          <p:nvPr/>
        </p:nvSpPr>
        <p:spPr>
          <a:xfrm>
            <a:off x="1681588" y="4752188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relative position for new relation. 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1BB8EB-3281-4D31-BCB0-504977D0C358}"/>
              </a:ext>
            </a:extLst>
          </p:cNvPr>
          <p:cNvSpPr txBox="1"/>
          <p:nvPr/>
        </p:nvSpPr>
        <p:spPr>
          <a:xfrm>
            <a:off x="120897" y="6211669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EMNLP2020</a:t>
            </a:r>
            <a:r>
              <a:rPr lang="zh-CN" altLang="en-US" sz="3600" b="1" dirty="0"/>
              <a:t>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2F3868C-79A0-46FB-8CCF-7401753643C1}"/>
              </a:ext>
            </a:extLst>
          </p:cNvPr>
          <p:cNvSpPr txBox="1"/>
          <p:nvPr/>
        </p:nvSpPr>
        <p:spPr>
          <a:xfrm>
            <a:off x="-17213934" y="3000368"/>
            <a:ext cx="17213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/>
              <a:t>👏👏👏👏👏👏👏👏👏👏👏👏👏👏👏👏👏👏👏👏👏👏👏👏👏👏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9370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2.41836 -3.7037E-7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  <p:bldP spid="39" grpId="0"/>
      <p:bldP spid="40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030" y="293916"/>
            <a:ext cx="1293888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HiTrans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348763" y="1064157"/>
            <a:ext cx="641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contextual and speaker information is important for ERC.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141890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863E68B-ABE5-4D6E-B10E-7964EC38ACB4}"/>
              </a:ext>
            </a:extLst>
          </p:cNvPr>
          <p:cNvSpPr txBox="1"/>
          <p:nvPr/>
        </p:nvSpPr>
        <p:spPr>
          <a:xfrm>
            <a:off x="1344755" y="1866654"/>
            <a:ext cx="762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hierarchical transformer and an auxiliary task for speak modeling.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66B29-E87B-4F3D-B3CF-67C570059154}"/>
              </a:ext>
            </a:extLst>
          </p:cNvPr>
          <p:cNvSpPr txBox="1"/>
          <p:nvPr/>
        </p:nvSpPr>
        <p:spPr>
          <a:xfrm>
            <a:off x="1350322" y="2739808"/>
            <a:ext cx="991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step: BERT for text encoding, transformer for conversation modeling plus multi-task learning. 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C7A7E20-8164-4F11-A5B3-AC6613E63CEA}"/>
              </a:ext>
            </a:extLst>
          </p:cNvPr>
          <p:cNvSpPr/>
          <p:nvPr/>
        </p:nvSpPr>
        <p:spPr>
          <a:xfrm>
            <a:off x="2427741" y="5522628"/>
            <a:ext cx="4548850" cy="6250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7C685AC-6F60-41DC-8712-7AD033137DCA}"/>
              </a:ext>
            </a:extLst>
          </p:cNvPr>
          <p:cNvSpPr/>
          <p:nvPr/>
        </p:nvSpPr>
        <p:spPr>
          <a:xfrm>
            <a:off x="2417428" y="4650928"/>
            <a:ext cx="4548850" cy="6250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Transformer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6B1364-CD2D-4669-8D46-AE2277D80A5A}"/>
              </a:ext>
            </a:extLst>
          </p:cNvPr>
          <p:cNvSpPr/>
          <p:nvPr/>
        </p:nvSpPr>
        <p:spPr>
          <a:xfrm>
            <a:off x="2518409" y="6394328"/>
            <a:ext cx="1069378" cy="298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1E66BB-14E1-46B6-9B79-BDB7DC85DA1F}"/>
              </a:ext>
            </a:extLst>
          </p:cNvPr>
          <p:cNvSpPr/>
          <p:nvPr/>
        </p:nvSpPr>
        <p:spPr>
          <a:xfrm>
            <a:off x="4167477" y="6394328"/>
            <a:ext cx="1069378" cy="298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6345D1-E4DF-468E-9F18-2A50D786CFB8}"/>
              </a:ext>
            </a:extLst>
          </p:cNvPr>
          <p:cNvSpPr/>
          <p:nvPr/>
        </p:nvSpPr>
        <p:spPr>
          <a:xfrm>
            <a:off x="5791123" y="6394328"/>
            <a:ext cx="1069378" cy="298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DE84B8-DF53-4538-BD85-8F619383972E}"/>
              </a:ext>
            </a:extLst>
          </p:cNvPr>
          <p:cNvCxnSpPr>
            <a:stCxn id="5" idx="0"/>
          </p:cNvCxnSpPr>
          <p:nvPr/>
        </p:nvCxnSpPr>
        <p:spPr>
          <a:xfrm flipV="1">
            <a:off x="3053098" y="61476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3C0D5B7-2094-40C4-B2A5-DBC951C72CC0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flipV="1">
            <a:off x="4702166" y="61476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02A57C3-A1F1-4ACB-955A-31D4B39BC21A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6325812" y="61476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8E12361-7A0B-4EF8-BFB9-4C51A861D630}"/>
              </a:ext>
            </a:extLst>
          </p:cNvPr>
          <p:cNvCxnSpPr/>
          <p:nvPr/>
        </p:nvCxnSpPr>
        <p:spPr>
          <a:xfrm flipV="1">
            <a:off x="3042785" y="52759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7B733AA-5CB9-4B03-845D-EAA5BD37265A}"/>
              </a:ext>
            </a:extLst>
          </p:cNvPr>
          <p:cNvCxnSpPr>
            <a:cxnSpLocks/>
          </p:cNvCxnSpPr>
          <p:nvPr/>
        </p:nvCxnSpPr>
        <p:spPr>
          <a:xfrm flipV="1">
            <a:off x="4691853" y="52759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22E2027-C369-4CD1-B95A-60920B3D7151}"/>
              </a:ext>
            </a:extLst>
          </p:cNvPr>
          <p:cNvCxnSpPr>
            <a:cxnSpLocks/>
          </p:cNvCxnSpPr>
          <p:nvPr/>
        </p:nvCxnSpPr>
        <p:spPr>
          <a:xfrm flipV="1">
            <a:off x="6315499" y="5275961"/>
            <a:ext cx="0" cy="2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CD76EFA8-9C96-4FD1-82C6-285A8342B046}"/>
              </a:ext>
            </a:extLst>
          </p:cNvPr>
          <p:cNvSpPr/>
          <p:nvPr/>
        </p:nvSpPr>
        <p:spPr>
          <a:xfrm>
            <a:off x="2907369" y="4133429"/>
            <a:ext cx="270832" cy="2708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27ACF9D-E3BD-4B06-93F2-10A97BCB4549}"/>
              </a:ext>
            </a:extLst>
          </p:cNvPr>
          <p:cNvSpPr/>
          <p:nvPr/>
        </p:nvSpPr>
        <p:spPr>
          <a:xfrm>
            <a:off x="6180083" y="4133429"/>
            <a:ext cx="270832" cy="2708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0A041DD-7E9A-4E16-A28F-F673C589383D}"/>
              </a:ext>
            </a:extLst>
          </p:cNvPr>
          <p:cNvSpPr/>
          <p:nvPr/>
        </p:nvSpPr>
        <p:spPr>
          <a:xfrm>
            <a:off x="4566750" y="4142423"/>
            <a:ext cx="270832" cy="2708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82B76C7-A157-4028-A73C-6207152633B5}"/>
              </a:ext>
            </a:extLst>
          </p:cNvPr>
          <p:cNvCxnSpPr>
            <a:cxnSpLocks/>
          </p:cNvCxnSpPr>
          <p:nvPr/>
        </p:nvCxnSpPr>
        <p:spPr>
          <a:xfrm flipV="1">
            <a:off x="3058551" y="4389088"/>
            <a:ext cx="0" cy="2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21E03CD-5B7C-40E7-BEF4-FAC79FCFF470}"/>
              </a:ext>
            </a:extLst>
          </p:cNvPr>
          <p:cNvCxnSpPr>
            <a:cxnSpLocks/>
            <a:stCxn id="36" idx="0"/>
            <a:endCxn id="50" idx="4"/>
          </p:cNvCxnSpPr>
          <p:nvPr/>
        </p:nvCxnSpPr>
        <p:spPr>
          <a:xfrm flipV="1">
            <a:off x="4691853" y="4413255"/>
            <a:ext cx="10313" cy="237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3EF61E5-AA46-4ED0-9C8C-79062C9B5C99}"/>
              </a:ext>
            </a:extLst>
          </p:cNvPr>
          <p:cNvCxnSpPr>
            <a:cxnSpLocks/>
          </p:cNvCxnSpPr>
          <p:nvPr/>
        </p:nvCxnSpPr>
        <p:spPr>
          <a:xfrm flipV="1">
            <a:off x="6331265" y="4389088"/>
            <a:ext cx="0" cy="2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7EBF95E-6176-486E-AE93-78A6C0E8E3EA}"/>
              </a:ext>
            </a:extLst>
          </p:cNvPr>
          <p:cNvSpPr/>
          <p:nvPr/>
        </p:nvSpPr>
        <p:spPr>
          <a:xfrm>
            <a:off x="3677235" y="4133429"/>
            <a:ext cx="270832" cy="2708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BA4F7D9-226F-47CC-961C-819862DB56CD}"/>
              </a:ext>
            </a:extLst>
          </p:cNvPr>
          <p:cNvSpPr/>
          <p:nvPr/>
        </p:nvSpPr>
        <p:spPr>
          <a:xfrm>
            <a:off x="5356239" y="4118256"/>
            <a:ext cx="270832" cy="2708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4110663-D037-48DD-8871-E6C680AE0AAA}"/>
              </a:ext>
            </a:extLst>
          </p:cNvPr>
          <p:cNvSpPr/>
          <p:nvPr/>
        </p:nvSpPr>
        <p:spPr>
          <a:xfrm>
            <a:off x="4566750" y="3559075"/>
            <a:ext cx="270832" cy="2708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连接符: 曲线 73">
            <a:extLst>
              <a:ext uri="{FF2B5EF4-FFF2-40B4-BE49-F238E27FC236}">
                <a16:creationId xmlns:a16="http://schemas.microsoft.com/office/drawing/2014/main" id="{816AD3BE-4E44-4688-9FDB-6FC790466302}"/>
              </a:ext>
            </a:extLst>
          </p:cNvPr>
          <p:cNvCxnSpPr>
            <a:cxnSpLocks/>
            <a:stCxn id="36" idx="0"/>
            <a:endCxn id="61" idx="1"/>
          </p:cNvCxnSpPr>
          <p:nvPr/>
        </p:nvCxnSpPr>
        <p:spPr>
          <a:xfrm rot="5400000" flipH="1" flipV="1">
            <a:off x="4825418" y="4120107"/>
            <a:ext cx="397256" cy="6643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曲线 78">
            <a:extLst>
              <a:ext uri="{FF2B5EF4-FFF2-40B4-BE49-F238E27FC236}">
                <a16:creationId xmlns:a16="http://schemas.microsoft.com/office/drawing/2014/main" id="{206C920E-10A3-4D25-813F-1C1516ACA099}"/>
              </a:ext>
            </a:extLst>
          </p:cNvPr>
          <p:cNvCxnSpPr>
            <a:cxnSpLocks/>
            <a:stCxn id="36" idx="0"/>
            <a:endCxn id="22" idx="3"/>
          </p:cNvCxnSpPr>
          <p:nvPr/>
        </p:nvCxnSpPr>
        <p:spPr>
          <a:xfrm rot="16200000" flipV="1">
            <a:off x="4128919" y="4087994"/>
            <a:ext cx="382083" cy="7437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曲线 81">
            <a:extLst>
              <a:ext uri="{FF2B5EF4-FFF2-40B4-BE49-F238E27FC236}">
                <a16:creationId xmlns:a16="http://schemas.microsoft.com/office/drawing/2014/main" id="{4F9174FC-DABC-44A8-93F4-BF396FCEAF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83711" y="4135278"/>
            <a:ext cx="397256" cy="6643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曲线 82">
            <a:extLst>
              <a:ext uri="{FF2B5EF4-FFF2-40B4-BE49-F238E27FC236}">
                <a16:creationId xmlns:a16="http://schemas.microsoft.com/office/drawing/2014/main" id="{4A00AC3F-3EE8-4D05-8E74-4B3FB3FA5E5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73784" y="4079788"/>
            <a:ext cx="382083" cy="7437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7A78E512-22E4-4F41-BBC5-9AC9D6B0AA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30359" y="3310790"/>
            <a:ext cx="958510" cy="16632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曲线 86">
            <a:extLst>
              <a:ext uri="{FF2B5EF4-FFF2-40B4-BE49-F238E27FC236}">
                <a16:creationId xmlns:a16="http://schemas.microsoft.com/office/drawing/2014/main" id="{B989368F-92CE-4669-B466-2A2B9F8401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99822" y="3324794"/>
            <a:ext cx="958510" cy="16632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51F52ADB-E213-4751-824C-0F9D31DDF4CC}"/>
              </a:ext>
            </a:extLst>
          </p:cNvPr>
          <p:cNvSpPr txBox="1"/>
          <p:nvPr/>
        </p:nvSpPr>
        <p:spPr>
          <a:xfrm>
            <a:off x="1363361" y="359948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Structure: 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8F3DBBC-0078-4FCF-A7FF-8452CAC175DA}"/>
              </a:ext>
            </a:extLst>
          </p:cNvPr>
          <p:cNvSpPr txBox="1"/>
          <p:nvPr/>
        </p:nvSpPr>
        <p:spPr>
          <a:xfrm>
            <a:off x="7701668" y="5934670"/>
            <a:ext cx="4490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Problem: speaker modeling becomes </a:t>
            </a:r>
          </a:p>
          <a:p>
            <a:r>
              <a:rPr lang="en-US" altLang="zh-CN" dirty="0"/>
              <a:t>a task need to be predicted. For inference, </a:t>
            </a:r>
          </a:p>
          <a:p>
            <a:r>
              <a:rPr lang="en-US" altLang="zh-CN" dirty="0"/>
              <a:t>no explicit speaker information is used. 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5131728-E179-4468-A53D-8340968E9816}"/>
              </a:ext>
            </a:extLst>
          </p:cNvPr>
          <p:cNvSpPr txBox="1"/>
          <p:nvPr/>
        </p:nvSpPr>
        <p:spPr>
          <a:xfrm>
            <a:off x="7700125" y="5199462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are not trustable because of no </a:t>
            </a:r>
          </a:p>
          <a:p>
            <a:r>
              <a:rPr lang="en-US" altLang="zh-CN" dirty="0"/>
              <a:t>clue for multiple runs.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0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 animBg="1"/>
      <p:bldP spid="38" grpId="0" animBg="1"/>
      <p:bldP spid="15" grpId="0" animBg="1"/>
      <p:bldP spid="49" grpId="0" animBg="1"/>
      <p:bldP spid="50" grpId="0" animBg="1"/>
      <p:bldP spid="22" grpId="0" animBg="1"/>
      <p:bldP spid="61" grpId="0" animBg="1"/>
      <p:bldP spid="62" grpId="0" animBg="1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437" y="303128"/>
            <a:ext cx="760017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EIN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348763" y="1064157"/>
            <a:ext cx="994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golden labels of context utterances can guide the prediction of the current utterance. But no </a:t>
            </a:r>
          </a:p>
          <a:p>
            <a:r>
              <a:rPr lang="en-US" altLang="zh-CN" dirty="0"/>
              <a:t>Golden labels are provided in inference time. An iterative interaction module is proposed. 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141890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863E68B-ABE5-4D6E-B10E-7964EC38ACB4}"/>
              </a:ext>
            </a:extLst>
          </p:cNvPr>
          <p:cNvSpPr txBox="1"/>
          <p:nvPr/>
        </p:nvSpPr>
        <p:spPr>
          <a:xfrm>
            <a:off x="1344755" y="1866654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Name</a:t>
            </a:r>
            <a:r>
              <a:rPr lang="en-US" altLang="zh-CN" dirty="0"/>
              <a:t>: Emotion Interaction Network.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66B29-E87B-4F3D-B3CF-67C570059154}"/>
              </a:ext>
            </a:extLst>
          </p:cNvPr>
          <p:cNvSpPr txBox="1"/>
          <p:nvPr/>
        </p:nvSpPr>
        <p:spPr>
          <a:xfrm>
            <a:off x="1350322" y="273980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Institute</a:t>
            </a:r>
            <a:r>
              <a:rPr lang="en-US" altLang="zh-CN" dirty="0"/>
              <a:t>: Harbin Institute of Technology. 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1F52ADB-E213-4751-824C-0F9D31DDF4CC}"/>
              </a:ext>
            </a:extLst>
          </p:cNvPr>
          <p:cNvSpPr txBox="1"/>
          <p:nvPr/>
        </p:nvSpPr>
        <p:spPr>
          <a:xfrm>
            <a:off x="1363361" y="359948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COLING 2020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9830FF0-A1CB-43EA-9EE0-38F03DBAE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25052" r="69802" b="3174"/>
          <a:stretch/>
        </p:blipFill>
        <p:spPr>
          <a:xfrm>
            <a:off x="-2599870" y="2314937"/>
            <a:ext cx="2488557" cy="423633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3497826-444A-4547-9DEC-9F018BEEC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6255" t="25444" r="36419" b="3763"/>
          <a:stretch/>
        </p:blipFill>
        <p:spPr>
          <a:xfrm>
            <a:off x="4861367" y="7015798"/>
            <a:ext cx="2454481" cy="417846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D5B0CCA-1657-4FE1-B9ED-41F877E9A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9760" t="25445" r="2922" b="3958"/>
          <a:stretch/>
        </p:blipFill>
        <p:spPr>
          <a:xfrm>
            <a:off x="12288528" y="2338085"/>
            <a:ext cx="2453833" cy="416688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E1AC830-A26D-4291-B8B7-EEA2733FF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65" t="2359" r="2407" b="79262"/>
          <a:stretch/>
        </p:blipFill>
        <p:spPr>
          <a:xfrm>
            <a:off x="1817225" y="-1423243"/>
            <a:ext cx="8553691" cy="10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437" y="303128"/>
            <a:ext cx="760017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EIN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4457471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A88FC3-2F98-43C7-A858-0397AFEB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25052" r="69802" b="3174"/>
          <a:stretch/>
        </p:blipFill>
        <p:spPr>
          <a:xfrm>
            <a:off x="1828800" y="2314937"/>
            <a:ext cx="2488557" cy="423633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2F7A923-A976-463C-B411-B42E64A4B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36255" t="25444" r="36419" b="3763"/>
          <a:stretch/>
        </p:blipFill>
        <p:spPr>
          <a:xfrm>
            <a:off x="4861367" y="2338086"/>
            <a:ext cx="2454481" cy="417846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01CFEF1-0498-4649-B421-24CEEF451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69760" t="25445" r="2922" b="3958"/>
          <a:stretch/>
        </p:blipFill>
        <p:spPr>
          <a:xfrm>
            <a:off x="7870785" y="2338085"/>
            <a:ext cx="2453833" cy="416688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85E7D8E-DB9A-4914-93DA-12DB5DB1F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2365" t="2359" r="2407" b="79262"/>
          <a:stretch/>
        </p:blipFill>
        <p:spPr>
          <a:xfrm>
            <a:off x="1817225" y="975495"/>
            <a:ext cx="8553691" cy="10847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93DABE-5AA1-4F46-AD96-2D1B57FDB035}"/>
              </a:ext>
            </a:extLst>
          </p:cNvPr>
          <p:cNvSpPr txBox="1"/>
          <p:nvPr/>
        </p:nvSpPr>
        <p:spPr>
          <a:xfrm>
            <a:off x="1817225" y="1108200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Utterance encoding: </a:t>
            </a:r>
            <a:r>
              <a:rPr lang="en-US" altLang="zh-CN" dirty="0" err="1"/>
              <a:t>biGRU</a:t>
            </a:r>
            <a:r>
              <a:rPr lang="en-US" altLang="zh-CN" dirty="0"/>
              <a:t> + Attention; </a:t>
            </a:r>
          </a:p>
          <a:p>
            <a:r>
              <a:rPr lang="en-US" altLang="zh-CN" dirty="0"/>
              <a:t>to get the representation of every utterance.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1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437" y="303128"/>
            <a:ext cx="760017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EIN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4457471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A88FC3-2F98-43C7-A858-0397AFEB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55" t="25444" r="36419" b="3763"/>
          <a:stretch/>
        </p:blipFill>
        <p:spPr>
          <a:xfrm>
            <a:off x="4861367" y="2338086"/>
            <a:ext cx="2454481" cy="41784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781328-18E1-4CB7-A07E-B3EF67217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69760" t="25445" r="2922" b="3958"/>
          <a:stretch/>
        </p:blipFill>
        <p:spPr>
          <a:xfrm>
            <a:off x="7870785" y="2338085"/>
            <a:ext cx="2453833" cy="41668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1853772-B244-4455-9393-F66BB7280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2365" t="2359" r="2407" b="79262"/>
          <a:stretch/>
        </p:blipFill>
        <p:spPr>
          <a:xfrm>
            <a:off x="1817225" y="975495"/>
            <a:ext cx="8553691" cy="10847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C61EC2-AF5C-41E0-AC19-02BEB950E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25052" r="69802" b="3174"/>
          <a:stretch/>
        </p:blipFill>
        <p:spPr>
          <a:xfrm>
            <a:off x="1828800" y="2314937"/>
            <a:ext cx="2488557" cy="423633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D05E40E-87DA-44B3-8F9F-081455906949}"/>
              </a:ext>
            </a:extLst>
          </p:cNvPr>
          <p:cNvGrpSpPr/>
          <p:nvPr/>
        </p:nvGrpSpPr>
        <p:grpSpPr>
          <a:xfrm>
            <a:off x="4013593" y="2967048"/>
            <a:ext cx="1059083" cy="2997843"/>
            <a:chOff x="4124063" y="3009418"/>
            <a:chExt cx="1059083" cy="2997843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EF4D4BD4-3184-423A-8583-B0131F4211AF}"/>
                </a:ext>
              </a:extLst>
            </p:cNvPr>
            <p:cNvCxnSpPr/>
            <p:nvPr/>
          </p:nvCxnSpPr>
          <p:spPr>
            <a:xfrm>
              <a:off x="4124063" y="3009418"/>
              <a:ext cx="54401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96BAEB9-E1F1-4E50-A53F-681D255DDF29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3009418"/>
              <a:ext cx="0" cy="299784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7CD77B1-5EA2-4104-858E-DCD8654EBD78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6007261"/>
              <a:ext cx="51507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09DC73-5F20-49A7-A911-BE8B49C88C14}"/>
              </a:ext>
            </a:extLst>
          </p:cNvPr>
          <p:cNvGrpSpPr/>
          <p:nvPr/>
        </p:nvGrpSpPr>
        <p:grpSpPr>
          <a:xfrm>
            <a:off x="3414532" y="3622876"/>
            <a:ext cx="2065187" cy="1823083"/>
            <a:chOff x="3414532" y="3622876"/>
            <a:chExt cx="2065187" cy="1823083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9E8B31D-5B09-4516-8F16-AC1AD3330FCC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5445959"/>
              <a:ext cx="1354238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3CC4541-121D-45C2-9AA9-889C6A1D8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825" y="5289630"/>
              <a:ext cx="4894" cy="156329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ACB446D-79E9-47AE-8A7C-3D7C141AC93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3622876"/>
              <a:ext cx="0" cy="1823083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BA4FF79-E2D8-447D-B251-86D8315836D0}"/>
                </a:ext>
              </a:extLst>
            </p:cNvPr>
            <p:cNvCxnSpPr>
              <a:cxnSpLocks/>
            </p:cNvCxnSpPr>
            <p:nvPr/>
          </p:nvCxnSpPr>
          <p:spPr>
            <a:xfrm>
              <a:off x="3414532" y="3622876"/>
              <a:ext cx="701161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5900219-3576-4770-9ABD-AF05DED23B0B}"/>
              </a:ext>
            </a:extLst>
          </p:cNvPr>
          <p:cNvSpPr txBox="1"/>
          <p:nvPr/>
        </p:nvSpPr>
        <p:spPr>
          <a:xfrm>
            <a:off x="1762676" y="938066"/>
            <a:ext cx="9257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every emotion, an emotion embedding is assigned; the prediction of emotion classifier is used as attention score to pick up the proportion of emotions for further process; and the attentive emotion information is concatenated with the utterance embeddings to further model conversational context.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6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437" y="303128"/>
            <a:ext cx="760017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EIN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4457471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A88FC3-2F98-43C7-A858-0397AFEB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60" t="25445" r="2922" b="3958"/>
          <a:stretch/>
        </p:blipFill>
        <p:spPr>
          <a:xfrm>
            <a:off x="7870785" y="2338085"/>
            <a:ext cx="2453833" cy="416688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5AB114-2382-4F62-A466-8E63D665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2365" t="2359" r="2407" b="79262"/>
          <a:stretch/>
        </p:blipFill>
        <p:spPr>
          <a:xfrm>
            <a:off x="1817225" y="975495"/>
            <a:ext cx="8553691" cy="10847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63401DC-8773-4981-95F4-EBBCDF316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55" t="25444" r="36419" b="3763"/>
          <a:stretch/>
        </p:blipFill>
        <p:spPr>
          <a:xfrm>
            <a:off x="4861367" y="2338086"/>
            <a:ext cx="2454481" cy="4178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A893AEC-A9C8-4255-9F05-99460222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25052" r="69802" b="3174"/>
          <a:stretch/>
        </p:blipFill>
        <p:spPr>
          <a:xfrm>
            <a:off x="1828800" y="2314937"/>
            <a:ext cx="2488557" cy="4236334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4E1C15C6-07BA-4C71-80F6-A3526123F994}"/>
              </a:ext>
            </a:extLst>
          </p:cNvPr>
          <p:cNvGrpSpPr/>
          <p:nvPr/>
        </p:nvGrpSpPr>
        <p:grpSpPr>
          <a:xfrm>
            <a:off x="4013593" y="2967048"/>
            <a:ext cx="1059083" cy="2997843"/>
            <a:chOff x="4124063" y="3009418"/>
            <a:chExt cx="1059083" cy="299784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C7E557B-C927-4C40-AD66-B34F1D4B8360}"/>
                </a:ext>
              </a:extLst>
            </p:cNvPr>
            <p:cNvCxnSpPr/>
            <p:nvPr/>
          </p:nvCxnSpPr>
          <p:spPr>
            <a:xfrm>
              <a:off x="4124063" y="3009418"/>
              <a:ext cx="54401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FC91669-0845-4A49-8EF6-2D89CCBC19DD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3009418"/>
              <a:ext cx="0" cy="299784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95065A5-7B85-45CA-8DE5-0121E2F78B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6007261"/>
              <a:ext cx="51507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05027C0-011F-4203-B8C1-27A157A88347}"/>
              </a:ext>
            </a:extLst>
          </p:cNvPr>
          <p:cNvGrpSpPr/>
          <p:nvPr/>
        </p:nvGrpSpPr>
        <p:grpSpPr>
          <a:xfrm>
            <a:off x="3414532" y="3622876"/>
            <a:ext cx="2065187" cy="1823083"/>
            <a:chOff x="3414532" y="3622876"/>
            <a:chExt cx="2065187" cy="1823083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5AC4302-8923-4FD9-A8E0-6E65175C4C97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5445959"/>
              <a:ext cx="1354238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668AFF1-225F-496E-A7A3-0DF2F289E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825" y="5289630"/>
              <a:ext cx="4894" cy="156329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DBE000F-3123-47F8-9248-8B5EECE94C0B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3622876"/>
              <a:ext cx="0" cy="1823083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CD5C9EC-00EC-4E88-9ED9-944DFE5A4AC1}"/>
                </a:ext>
              </a:extLst>
            </p:cNvPr>
            <p:cNvCxnSpPr>
              <a:cxnSpLocks/>
            </p:cNvCxnSpPr>
            <p:nvPr/>
          </p:nvCxnSpPr>
          <p:spPr>
            <a:xfrm>
              <a:off x="3414532" y="3622876"/>
              <a:ext cx="701161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7FED223-590A-466C-8D2D-AA4E81173FF4}"/>
              </a:ext>
            </a:extLst>
          </p:cNvPr>
          <p:cNvGrpSpPr/>
          <p:nvPr/>
        </p:nvGrpSpPr>
        <p:grpSpPr>
          <a:xfrm>
            <a:off x="7063079" y="2967048"/>
            <a:ext cx="1059083" cy="2997843"/>
            <a:chOff x="4124063" y="3009418"/>
            <a:chExt cx="1059083" cy="2997843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A2F0C79-12EE-4390-91DD-BAF45ADB7EBD}"/>
                </a:ext>
              </a:extLst>
            </p:cNvPr>
            <p:cNvCxnSpPr/>
            <p:nvPr/>
          </p:nvCxnSpPr>
          <p:spPr>
            <a:xfrm>
              <a:off x="4124063" y="3009418"/>
              <a:ext cx="54401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0953448-54BB-4409-9FEE-70D3E3F4FB67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3009418"/>
              <a:ext cx="0" cy="299784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ECA30C-65E0-4DB0-8DB2-B05866D076F6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6007261"/>
              <a:ext cx="51507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7A82E2-0C43-4B92-A626-6213A1903A9C}"/>
              </a:ext>
            </a:extLst>
          </p:cNvPr>
          <p:cNvGrpSpPr/>
          <p:nvPr/>
        </p:nvGrpSpPr>
        <p:grpSpPr>
          <a:xfrm>
            <a:off x="5289630" y="5289630"/>
            <a:ext cx="3239575" cy="156329"/>
            <a:chOff x="5289630" y="5289630"/>
            <a:chExt cx="3239575" cy="156329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D660770-90CD-4FEE-A1CB-2BAA7DF94125}"/>
                </a:ext>
              </a:extLst>
            </p:cNvPr>
            <p:cNvCxnSpPr>
              <a:cxnSpLocks/>
            </p:cNvCxnSpPr>
            <p:nvPr/>
          </p:nvCxnSpPr>
          <p:spPr>
            <a:xfrm>
              <a:off x="7170073" y="5445959"/>
              <a:ext cx="1354238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5A905A0-D303-499C-976E-0213AD9360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4311" y="5289630"/>
              <a:ext cx="4894" cy="156329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8EC47AB-2935-49EA-B4CD-EE76E91B18E5}"/>
                </a:ext>
              </a:extLst>
            </p:cNvPr>
            <p:cNvCxnSpPr>
              <a:cxnSpLocks/>
            </p:cNvCxnSpPr>
            <p:nvPr/>
          </p:nvCxnSpPr>
          <p:spPr>
            <a:xfrm>
              <a:off x="5289630" y="5445959"/>
              <a:ext cx="1880443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8DD831A-A98E-4A51-B7FD-934842101D8B}"/>
              </a:ext>
            </a:extLst>
          </p:cNvPr>
          <p:cNvSpPr txBox="1"/>
          <p:nvPr/>
        </p:nvSpPr>
        <p:spPr>
          <a:xfrm>
            <a:off x="1762676" y="938066"/>
            <a:ext cx="9257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prediction of emotion classifier is iteratively assigned to pick up emotion information from emotion embeddings, and the information will be more refined with several iterations.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22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437" y="303128"/>
            <a:ext cx="760017" cy="672367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+mn-lt"/>
              </a:rPr>
              <a:t>EIN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4457471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A88FC3-2F98-43C7-A858-0397AFEB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" t="2359" r="2407" b="79262"/>
          <a:stretch/>
        </p:blipFill>
        <p:spPr>
          <a:xfrm>
            <a:off x="1817225" y="975495"/>
            <a:ext cx="8553691" cy="10847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CF1F7B-1DBB-4D75-B960-8F3739195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60" t="25445" r="2922" b="3958"/>
          <a:stretch/>
        </p:blipFill>
        <p:spPr>
          <a:xfrm>
            <a:off x="7870785" y="2338085"/>
            <a:ext cx="2453833" cy="41668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D1FE57F-61FF-4A6B-8FC4-6BAB7A8EA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55" t="25444" r="36419" b="3763"/>
          <a:stretch/>
        </p:blipFill>
        <p:spPr>
          <a:xfrm>
            <a:off x="4861367" y="2338086"/>
            <a:ext cx="2454481" cy="4178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CDE14-0EBA-468F-A9A2-8DC3A4175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25052" r="69802" b="3174"/>
          <a:stretch/>
        </p:blipFill>
        <p:spPr>
          <a:xfrm>
            <a:off x="1828800" y="2314937"/>
            <a:ext cx="2488557" cy="4236334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6357876-EED2-4D0C-998B-550185EE94FC}"/>
              </a:ext>
            </a:extLst>
          </p:cNvPr>
          <p:cNvGrpSpPr/>
          <p:nvPr/>
        </p:nvGrpSpPr>
        <p:grpSpPr>
          <a:xfrm>
            <a:off x="4013593" y="2967048"/>
            <a:ext cx="1059083" cy="2997843"/>
            <a:chOff x="4124063" y="3009418"/>
            <a:chExt cx="1059083" cy="299784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8E6C0BD-AE9A-4876-AFFD-D3304D14662D}"/>
                </a:ext>
              </a:extLst>
            </p:cNvPr>
            <p:cNvCxnSpPr/>
            <p:nvPr/>
          </p:nvCxnSpPr>
          <p:spPr>
            <a:xfrm>
              <a:off x="4124063" y="3009418"/>
              <a:ext cx="54401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67CDFBC-5B4D-46A0-AA2F-7A2B708CA05B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3009418"/>
              <a:ext cx="0" cy="299784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2D18915-7898-48A5-947B-45643DEDD6AB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6007261"/>
              <a:ext cx="51507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3248113-99CE-4457-BE2C-19D2E364BE0E}"/>
              </a:ext>
            </a:extLst>
          </p:cNvPr>
          <p:cNvGrpSpPr/>
          <p:nvPr/>
        </p:nvGrpSpPr>
        <p:grpSpPr>
          <a:xfrm>
            <a:off x="3414532" y="3622876"/>
            <a:ext cx="2065187" cy="1823083"/>
            <a:chOff x="3414532" y="3622876"/>
            <a:chExt cx="2065187" cy="1823083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C589B0E-1EB8-4A38-948C-BBB107BC9637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5445959"/>
              <a:ext cx="1354238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C5C10BC-576F-4CE2-A9CC-37499164BA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825" y="5289630"/>
              <a:ext cx="4894" cy="156329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DC38933-A975-4B11-9B77-BBABB2D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4120587" y="3622876"/>
              <a:ext cx="0" cy="1823083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6D43B1B-A08C-4C60-A975-C0959E85A6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4532" y="3622876"/>
              <a:ext cx="701161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0BC45F-8FE0-4D15-A897-BD5763FF575D}"/>
              </a:ext>
            </a:extLst>
          </p:cNvPr>
          <p:cNvGrpSpPr/>
          <p:nvPr/>
        </p:nvGrpSpPr>
        <p:grpSpPr>
          <a:xfrm>
            <a:off x="7063079" y="2967048"/>
            <a:ext cx="1059083" cy="2997843"/>
            <a:chOff x="4124063" y="3009418"/>
            <a:chExt cx="1059083" cy="2997843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DCF6783-0F3B-43E0-AFEB-AC7148CCE0C0}"/>
                </a:ext>
              </a:extLst>
            </p:cNvPr>
            <p:cNvCxnSpPr/>
            <p:nvPr/>
          </p:nvCxnSpPr>
          <p:spPr>
            <a:xfrm>
              <a:off x="4124063" y="3009418"/>
              <a:ext cx="54401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6051C0A-8DB1-4811-A4DC-7B2FBAD16CE1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3009418"/>
              <a:ext cx="0" cy="299784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20D693E-AC2A-47DE-9DA8-05A28EACD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073" y="6007261"/>
              <a:ext cx="51507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E41669-BDFE-44B1-A8CD-1429397063F8}"/>
              </a:ext>
            </a:extLst>
          </p:cNvPr>
          <p:cNvGrpSpPr/>
          <p:nvPr/>
        </p:nvGrpSpPr>
        <p:grpSpPr>
          <a:xfrm>
            <a:off x="5289630" y="5289630"/>
            <a:ext cx="3239575" cy="156329"/>
            <a:chOff x="5289630" y="5289630"/>
            <a:chExt cx="3239575" cy="156329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5727812-7FFD-4B63-B993-4D732E8D36D5}"/>
                </a:ext>
              </a:extLst>
            </p:cNvPr>
            <p:cNvCxnSpPr>
              <a:cxnSpLocks/>
            </p:cNvCxnSpPr>
            <p:nvPr/>
          </p:nvCxnSpPr>
          <p:spPr>
            <a:xfrm>
              <a:off x="7170073" y="5445959"/>
              <a:ext cx="1354238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017089D-6564-48E2-9140-DCD1D628EB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4311" y="5289630"/>
              <a:ext cx="4894" cy="156329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6BABCF8-C2ED-490C-94A8-3FD8CA6AE981}"/>
                </a:ext>
              </a:extLst>
            </p:cNvPr>
            <p:cNvCxnSpPr>
              <a:cxnSpLocks/>
            </p:cNvCxnSpPr>
            <p:nvPr/>
          </p:nvCxnSpPr>
          <p:spPr>
            <a:xfrm>
              <a:off x="5289630" y="5445959"/>
              <a:ext cx="1880443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810A08-A979-4E24-8B9B-6ADEF0FB14FF}"/>
              </a:ext>
            </a:extLst>
          </p:cNvPr>
          <p:cNvGrpSpPr/>
          <p:nvPr/>
        </p:nvGrpSpPr>
        <p:grpSpPr>
          <a:xfrm>
            <a:off x="3067291" y="1863524"/>
            <a:ext cx="1469092" cy="966557"/>
            <a:chOff x="3067291" y="1863524"/>
            <a:chExt cx="1469092" cy="966557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F8BBDD9-2F11-451B-A9E9-3D72EEBC6DDA}"/>
                </a:ext>
              </a:extLst>
            </p:cNvPr>
            <p:cNvCxnSpPr/>
            <p:nvPr/>
          </p:nvCxnSpPr>
          <p:spPr>
            <a:xfrm>
              <a:off x="3992373" y="2830081"/>
              <a:ext cx="544010" cy="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EB8DFFC-800E-4C5D-97EC-AFF133963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9347" y="2060294"/>
              <a:ext cx="0" cy="769787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61868EA-B16D-4F1C-92B1-8BA7C5FE2E50}"/>
                </a:ext>
              </a:extLst>
            </p:cNvPr>
            <p:cNvCxnSpPr>
              <a:cxnSpLocks/>
            </p:cNvCxnSpPr>
            <p:nvPr/>
          </p:nvCxnSpPr>
          <p:spPr>
            <a:xfrm>
              <a:off x="3067291" y="2060294"/>
              <a:ext cx="1432056" cy="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D690098-AA7B-42CB-8843-EC66DA97D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380" y="1863524"/>
              <a:ext cx="0" cy="19677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233D247-A30E-4A0E-B669-A56D2FE8E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7291" y="1863524"/>
              <a:ext cx="0" cy="19677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64C85CE-FF09-4523-96AE-F5EB943D1DCD}"/>
              </a:ext>
            </a:extLst>
          </p:cNvPr>
          <p:cNvGrpSpPr/>
          <p:nvPr/>
        </p:nvGrpSpPr>
        <p:grpSpPr>
          <a:xfrm>
            <a:off x="7842797" y="1863524"/>
            <a:ext cx="2409309" cy="1163328"/>
            <a:chOff x="2127074" y="1666754"/>
            <a:chExt cx="2409309" cy="1163328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6397640-FAF7-4ABD-8301-C58CAD46D60C}"/>
                </a:ext>
              </a:extLst>
            </p:cNvPr>
            <p:cNvCxnSpPr>
              <a:cxnSpLocks/>
            </p:cNvCxnSpPr>
            <p:nvPr/>
          </p:nvCxnSpPr>
          <p:spPr>
            <a:xfrm>
              <a:off x="4398380" y="2830081"/>
              <a:ext cx="138003" cy="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28DABE-C961-49C4-AFD3-5AA8D9063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4952" y="1823976"/>
              <a:ext cx="4395" cy="1006106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BEA0593-5235-48C5-9BF0-49E9464CEEE7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74" y="1875099"/>
              <a:ext cx="2367878" cy="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75866AF-BB90-453F-A407-E488ED78F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978" y="1666754"/>
              <a:ext cx="0" cy="19677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0D9D7B2-8E94-4271-9BB2-34C22EC0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074" y="1666754"/>
              <a:ext cx="0" cy="19677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0B7AD86-B712-4959-B203-D314C7CAE458}"/>
              </a:ext>
            </a:extLst>
          </p:cNvPr>
          <p:cNvGrpSpPr/>
          <p:nvPr/>
        </p:nvGrpSpPr>
        <p:grpSpPr>
          <a:xfrm>
            <a:off x="4797706" y="1863524"/>
            <a:ext cx="2759993" cy="997388"/>
            <a:chOff x="4797706" y="1863524"/>
            <a:chExt cx="2759993" cy="99738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7CBD500-723F-42C1-856F-259AC76BBDFF}"/>
                </a:ext>
              </a:extLst>
            </p:cNvPr>
            <p:cNvGrpSpPr/>
            <p:nvPr/>
          </p:nvGrpSpPr>
          <p:grpSpPr>
            <a:xfrm>
              <a:off x="4797706" y="1894355"/>
              <a:ext cx="2759993" cy="966557"/>
              <a:chOff x="1776390" y="1863524"/>
              <a:chExt cx="2759993" cy="966557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4C79236B-AB97-49AD-BAAF-100E0DA0177D}"/>
                  </a:ext>
                </a:extLst>
              </p:cNvPr>
              <p:cNvCxnSpPr/>
              <p:nvPr/>
            </p:nvCxnSpPr>
            <p:spPr>
              <a:xfrm>
                <a:off x="3992373" y="2830081"/>
                <a:ext cx="544010" cy="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9CEDD6BC-D8E5-4942-BBE9-7565383C6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9347" y="2060294"/>
                <a:ext cx="0" cy="769787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41D91B6F-5D7C-47A5-9C86-560E0D5B0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390" y="2060294"/>
                <a:ext cx="2722957" cy="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2CB6A63B-3B9D-4C82-940F-CA0481F1F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8380" y="1863524"/>
                <a:ext cx="0" cy="1967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D0FC32E-700F-4BA5-997A-88BDC32D9A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7291" y="1863524"/>
                <a:ext cx="0" cy="1967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0039D9D-A4BB-463E-9879-9AEB9A336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706" y="1863524"/>
              <a:ext cx="0" cy="196770"/>
            </a:xfrm>
            <a:prstGeom prst="line">
              <a:avLst/>
            </a:prstGeom>
            <a:ln w="19050">
              <a:solidFill>
                <a:srgbClr val="00B050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6BDB575-40EC-42CB-8A4C-2069F77A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4" y="126063"/>
            <a:ext cx="2560542" cy="7315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B928FA-49F0-4C36-AA0D-86135659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68" y="187887"/>
            <a:ext cx="3254022" cy="632515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CCACDD9F-C893-4666-8F73-CEB8D768AE1F}"/>
              </a:ext>
            </a:extLst>
          </p:cNvPr>
          <p:cNvSpPr txBox="1"/>
          <p:nvPr/>
        </p:nvSpPr>
        <p:spPr>
          <a:xfrm>
            <a:off x="78953" y="1361357"/>
            <a:ext cx="172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Iterative cross entropy loss, and margin ranking loss are respectively applied in every iteration and every two adjacent iterations. 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64F8032-3AE8-4C47-8B36-D64DDBBEF3E2}"/>
              </a:ext>
            </a:extLst>
          </p:cNvPr>
          <p:cNvSpPr/>
          <p:nvPr/>
        </p:nvSpPr>
        <p:spPr>
          <a:xfrm>
            <a:off x="2547941" y="1516284"/>
            <a:ext cx="1018569" cy="31640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9FEF13BC-6F59-459D-918B-14C9C736099B}"/>
              </a:ext>
            </a:extLst>
          </p:cNvPr>
          <p:cNvSpPr/>
          <p:nvPr/>
        </p:nvSpPr>
        <p:spPr>
          <a:xfrm>
            <a:off x="5579322" y="1529651"/>
            <a:ext cx="1018569" cy="31640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E98912DA-3950-4BC9-8948-89A8E45133DB}"/>
              </a:ext>
            </a:extLst>
          </p:cNvPr>
          <p:cNvSpPr/>
          <p:nvPr/>
        </p:nvSpPr>
        <p:spPr>
          <a:xfrm>
            <a:off x="8612734" y="1531545"/>
            <a:ext cx="1018569" cy="31640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56427E1-C5F4-4127-8578-0AA7ADF719B1}"/>
              </a:ext>
            </a:extLst>
          </p:cNvPr>
          <p:cNvSpPr/>
          <p:nvPr/>
        </p:nvSpPr>
        <p:spPr>
          <a:xfrm>
            <a:off x="4063566" y="1529651"/>
            <a:ext cx="1018569" cy="31640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CE8DA86-5D1A-46E7-A48D-E4F6E1497EDC}"/>
              </a:ext>
            </a:extLst>
          </p:cNvPr>
          <p:cNvSpPr/>
          <p:nvPr/>
        </p:nvSpPr>
        <p:spPr>
          <a:xfrm>
            <a:off x="7091174" y="1531544"/>
            <a:ext cx="1018569" cy="31640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780E6B3-B1C4-4CBF-BB61-6B07CB5C757D}"/>
              </a:ext>
            </a:extLst>
          </p:cNvPr>
          <p:cNvSpPr/>
          <p:nvPr/>
        </p:nvSpPr>
        <p:spPr>
          <a:xfrm>
            <a:off x="5496982" y="223804"/>
            <a:ext cx="3115751" cy="59659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20107932-2741-4B07-82A1-107A7E58252B}"/>
              </a:ext>
            </a:extLst>
          </p:cNvPr>
          <p:cNvSpPr/>
          <p:nvPr/>
        </p:nvSpPr>
        <p:spPr>
          <a:xfrm>
            <a:off x="2033714" y="224923"/>
            <a:ext cx="2502669" cy="59659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152DD9-7366-444C-913A-84C6F5514175}"/>
              </a:ext>
            </a:extLst>
          </p:cNvPr>
          <p:cNvSpPr txBox="1"/>
          <p:nvPr/>
        </p:nvSpPr>
        <p:spPr>
          <a:xfrm>
            <a:off x="40955" y="4465969"/>
            <a:ext cx="18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major hyper-parameter is the number of iterations.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04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389" y="303128"/>
            <a:ext cx="1981065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SumAggGIN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348763" y="1147711"/>
            <a:ext cx="993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previous works only focus on utterance-level features and pay little attention on phrase-level connections between utterances. Some important phrases are required to be emphasized. 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141890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863E68B-ABE5-4D6E-B10E-7964EC38ACB4}"/>
              </a:ext>
            </a:extLst>
          </p:cNvPr>
          <p:cNvSpPr txBox="1"/>
          <p:nvPr/>
        </p:nvSpPr>
        <p:spPr>
          <a:xfrm>
            <a:off x="1344755" y="1866654"/>
            <a:ext cx="949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A two-stage summarization and aggregation Graph Inference Network is proposed.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66B29-E87B-4F3D-B3CF-67C570059154}"/>
              </a:ext>
            </a:extLst>
          </p:cNvPr>
          <p:cNvSpPr txBox="1"/>
          <p:nvPr/>
        </p:nvSpPr>
        <p:spPr>
          <a:xfrm>
            <a:off x="1350322" y="2739808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Institute</a:t>
            </a:r>
            <a:r>
              <a:rPr lang="en-US" altLang="zh-CN" dirty="0"/>
              <a:t>: Shenzhen Graduate School, Tsinghua Uni. 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1F52ADB-E213-4751-824C-0F9D31DDF4CC}"/>
              </a:ext>
            </a:extLst>
          </p:cNvPr>
          <p:cNvSpPr txBox="1"/>
          <p:nvPr/>
        </p:nvSpPr>
        <p:spPr>
          <a:xfrm>
            <a:off x="1363361" y="359948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COLING 2020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441C79-D08D-41F3-88BF-F547F73D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83" y="2550312"/>
            <a:ext cx="4639641" cy="39992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35D511-B864-49EF-A815-B8B787A621FF}"/>
              </a:ext>
            </a:extLst>
          </p:cNvPr>
          <p:cNvSpPr txBox="1"/>
          <p:nvPr/>
        </p:nvSpPr>
        <p:spPr>
          <a:xfrm>
            <a:off x="6503772" y="6549601"/>
            <a:ext cx="519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客运公司把人包搞落了</a:t>
            </a:r>
            <a:r>
              <a:rPr lang="en-US" altLang="zh-CN" sz="1400" dirty="0"/>
              <a:t>, </a:t>
            </a:r>
            <a:r>
              <a:rPr lang="zh-CN" altLang="en-US" sz="1400" dirty="0"/>
              <a:t>然后讨论补偿</a:t>
            </a:r>
            <a:r>
              <a:rPr lang="en-US" altLang="zh-CN" sz="1400" dirty="0"/>
              <a:t>, </a:t>
            </a:r>
            <a:r>
              <a:rPr lang="zh-CN" altLang="en-US" sz="1400" dirty="0"/>
              <a:t>然后扯皮的这么一个主题</a:t>
            </a:r>
          </a:p>
        </p:txBody>
      </p:sp>
    </p:spTree>
    <p:extLst>
      <p:ext uri="{BB962C8B-B14F-4D97-AF65-F5344CB8AC3E}">
        <p14:creationId xmlns:p14="http://schemas.microsoft.com/office/powerpoint/2010/main" val="150668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FF3D493-6D4D-490D-B4FA-5A3FD55C5906}"/>
              </a:ext>
            </a:extLst>
          </p:cNvPr>
          <p:cNvGrpSpPr/>
          <p:nvPr/>
        </p:nvGrpSpPr>
        <p:grpSpPr>
          <a:xfrm>
            <a:off x="0" y="1097486"/>
            <a:ext cx="12018708" cy="3522320"/>
            <a:chOff x="0" y="1097486"/>
            <a:chExt cx="12018708" cy="3522320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445E8BA-76FF-4D97-9F58-2AFB2DD856F1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1761857" y="2293752"/>
              <a:ext cx="481470" cy="10703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C3072D6-AED6-4194-9BC5-9D2C7D5EE7E6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3058738" y="2293752"/>
              <a:ext cx="694428" cy="10703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B67EDC-D609-4CC8-BCDC-E32DA6C774D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568577" y="2293752"/>
              <a:ext cx="794992" cy="1085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130AC7B-9563-4C1F-84C1-2F8B15918400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6201842" y="2293752"/>
              <a:ext cx="786137" cy="1085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5011E1-4230-4762-B0FD-66CFF7ABBE74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7826252" y="2293752"/>
              <a:ext cx="601763" cy="10550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DD9A085-DE83-40DA-9B73-D71C4CF2AB8E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9266288" y="2293751"/>
              <a:ext cx="459585" cy="10550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DAC78E3D-2F42-4B56-BD4F-44CFE38E2A35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10564146" y="2293751"/>
              <a:ext cx="578186" cy="10703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8B4DA7-39E1-4DDC-90E7-B3F6D2951BA2}"/>
                </a:ext>
              </a:extLst>
            </p:cNvPr>
            <p:cNvSpPr txBox="1"/>
            <p:nvPr/>
          </p:nvSpPr>
          <p:spPr>
            <a:xfrm>
              <a:off x="29242" y="2109085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Joey</a:t>
              </a:r>
              <a:endParaRPr lang="zh-CN" altLang="en-US" b="1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A26DDA1-E294-47C0-8ED5-9881ACAE82E1}"/>
                </a:ext>
              </a:extLst>
            </p:cNvPr>
            <p:cNvSpPr txBox="1"/>
            <p:nvPr/>
          </p:nvSpPr>
          <p:spPr>
            <a:xfrm>
              <a:off x="0" y="3194646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Chandler</a:t>
              </a:r>
              <a:endParaRPr lang="zh-CN" altLang="en-US" b="1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BA3F63E-0162-4B6E-97E0-275AC72E44F7}"/>
                </a:ext>
              </a:extLst>
            </p:cNvPr>
            <p:cNvGrpSpPr/>
            <p:nvPr/>
          </p:nvGrpSpPr>
          <p:grpSpPr>
            <a:xfrm>
              <a:off x="390558" y="1097486"/>
              <a:ext cx="1866217" cy="1626833"/>
              <a:chOff x="343277" y="1705194"/>
              <a:chExt cx="1866217" cy="1626833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3C1DA45-CDB1-4085-ABE8-AEAE94E32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470892"/>
                <a:ext cx="876376" cy="861135"/>
              </a:xfrm>
              <a:prstGeom prst="rect">
                <a:avLst/>
              </a:prstGeom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489E100-08DD-4632-8181-5CB9A1A011F9}"/>
                  </a:ext>
                </a:extLst>
              </p:cNvPr>
              <p:cNvSpPr txBox="1"/>
              <p:nvPr/>
            </p:nvSpPr>
            <p:spPr>
              <a:xfrm>
                <a:off x="343277" y="2009227"/>
                <a:ext cx="18662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dirty="0"/>
                  <a:t>铁汁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你喜欢这部电影嗦</a:t>
                </a:r>
                <a:r>
                  <a:rPr lang="en-US" altLang="zh-CN" sz="1200" dirty="0"/>
                  <a:t>?</a:t>
                </a:r>
              </a:p>
              <a:p>
                <a:pPr algn="ctr"/>
                <a:r>
                  <a:rPr lang="zh-CN" altLang="en-US" sz="1200" dirty="0"/>
                  <a:t>你真的喜欢哈</a:t>
                </a:r>
                <a:r>
                  <a:rPr lang="en-US" altLang="zh-CN" sz="1200" dirty="0"/>
                  <a:t>?</a:t>
                </a:r>
                <a:endParaRPr lang="zh-CN" altLang="en-US" sz="1200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EB280AA-A04D-4728-97DF-E8CEB13E3AD9}"/>
                  </a:ext>
                </a:extLst>
              </p:cNvPr>
              <p:cNvSpPr txBox="1"/>
              <p:nvPr/>
            </p:nvSpPr>
            <p:spPr>
              <a:xfrm>
                <a:off x="853835" y="1705194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Surprise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D9A29CF-0606-4E97-8188-F1B8B42E198B}"/>
                </a:ext>
              </a:extLst>
            </p:cNvPr>
            <p:cNvGrpSpPr/>
            <p:nvPr/>
          </p:nvGrpSpPr>
          <p:grpSpPr>
            <a:xfrm>
              <a:off x="2183177" y="2933503"/>
              <a:ext cx="918841" cy="1542255"/>
              <a:chOff x="2135896" y="3541211"/>
              <a:chExt cx="918841" cy="154225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5036690-DF54-4427-BB9D-C10B88D8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46" y="3541211"/>
                <a:ext cx="815411" cy="861135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6A4464A-D44D-46C1-A6DD-4F0FC07792F2}"/>
                  </a:ext>
                </a:extLst>
              </p:cNvPr>
              <p:cNvSpPr txBox="1"/>
              <p:nvPr/>
            </p:nvSpPr>
            <p:spPr>
              <a:xfrm>
                <a:off x="2135896" y="4499011"/>
                <a:ext cx="9188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嗯咯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是滴</a:t>
                </a:r>
                <a:r>
                  <a:rPr lang="en-US" altLang="zh-CN" sz="1200" dirty="0"/>
                  <a:t>!</a:t>
                </a:r>
                <a:endParaRPr lang="zh-CN" altLang="en-US" sz="1200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E3EA32-6ECC-46D6-BC47-28872BB0220E}"/>
                  </a:ext>
                </a:extLst>
              </p:cNvPr>
              <p:cNvSpPr txBox="1"/>
              <p:nvPr/>
            </p:nvSpPr>
            <p:spPr>
              <a:xfrm>
                <a:off x="2365245" y="4775689"/>
                <a:ext cx="453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FFC000"/>
                    </a:solidFill>
                  </a:rPr>
                  <a:t>Joy</a:t>
                </a:r>
                <a:endParaRPr lang="zh-CN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FAEA0B1-F148-4B16-8D85-9C210AE78630}"/>
                </a:ext>
              </a:extLst>
            </p:cNvPr>
            <p:cNvGrpSpPr/>
            <p:nvPr/>
          </p:nvGrpSpPr>
          <p:grpSpPr>
            <a:xfrm>
              <a:off x="3413711" y="1182063"/>
              <a:ext cx="1494320" cy="1542256"/>
              <a:chOff x="3366430" y="1789771"/>
              <a:chExt cx="1494320" cy="154225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CE5434D-FC28-4FB2-B0FA-CBF9AC26B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885" y="2470892"/>
                <a:ext cx="815411" cy="861135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6B19DAA-9D53-4E3A-8903-80AFEA730062}"/>
                  </a:ext>
                </a:extLst>
              </p:cNvPr>
              <p:cNvSpPr txBox="1"/>
              <p:nvPr/>
            </p:nvSpPr>
            <p:spPr>
              <a:xfrm>
                <a:off x="3366430" y="2097228"/>
                <a:ext cx="1494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具体喜欢它哪一</a:t>
                </a:r>
                <a:r>
                  <a:rPr lang="en-US" altLang="zh-CN" sz="1200" dirty="0"/>
                  <a:t>pa?</a:t>
                </a:r>
                <a:endParaRPr lang="zh-CN" altLang="en-US" sz="1200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6BA5B94-597F-42A8-BDEB-16AD72217159}"/>
                  </a:ext>
                </a:extLst>
              </p:cNvPr>
              <p:cNvSpPr txBox="1"/>
              <p:nvPr/>
            </p:nvSpPr>
            <p:spPr>
              <a:xfrm>
                <a:off x="3729091" y="1789771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9B0F6D55-AC14-4CDA-8FBB-FE26FFD656E7}"/>
                </a:ext>
              </a:extLst>
            </p:cNvPr>
            <p:cNvGrpSpPr/>
            <p:nvPr/>
          </p:nvGrpSpPr>
          <p:grpSpPr>
            <a:xfrm>
              <a:off x="6357789" y="1181355"/>
              <a:ext cx="2098651" cy="1542964"/>
              <a:chOff x="6310508" y="1789063"/>
              <a:chExt cx="2098651" cy="1542964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C4A3F77-A412-438B-8241-3C5801B23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698" y="2470892"/>
                <a:ext cx="838273" cy="861135"/>
              </a:xfrm>
              <a:prstGeom prst="rect">
                <a:avLst/>
              </a:prstGeom>
            </p:spPr>
          </p:pic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F89853-5F1A-4BE1-9E15-65216F870564}"/>
                  </a:ext>
                </a:extLst>
              </p:cNvPr>
              <p:cNvSpPr txBox="1"/>
              <p:nvPr/>
            </p:nvSpPr>
            <p:spPr>
              <a:xfrm>
                <a:off x="6310508" y="2097532"/>
                <a:ext cx="20986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有袋鼠的那一场你觉得如何</a:t>
                </a:r>
                <a:r>
                  <a:rPr lang="en-US" altLang="zh-CN" sz="1200" dirty="0"/>
                  <a:t>?</a:t>
                </a:r>
                <a:endParaRPr lang="zh-CN" altLang="en-US" sz="1200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27F25C8-71E9-401F-9C8F-72272B4600CF}"/>
                  </a:ext>
                </a:extLst>
              </p:cNvPr>
              <p:cNvSpPr txBox="1"/>
              <p:nvPr/>
            </p:nvSpPr>
            <p:spPr>
              <a:xfrm>
                <a:off x="6963730" y="1789063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AD3990A-86F2-4F2D-BDAC-D9CBBD81E11D}"/>
                </a:ext>
              </a:extLst>
            </p:cNvPr>
            <p:cNvGrpSpPr/>
            <p:nvPr/>
          </p:nvGrpSpPr>
          <p:grpSpPr>
            <a:xfrm>
              <a:off x="4856810" y="2933503"/>
              <a:ext cx="1851789" cy="1536629"/>
              <a:chOff x="4809529" y="3541211"/>
              <a:chExt cx="1851789" cy="1536629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0133769-EB3A-4E7F-B73A-D7F36BF81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6288" y="3541211"/>
                <a:ext cx="838273" cy="891617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88C4355-3321-4A3C-B7FD-4CA537B31AB3}"/>
                  </a:ext>
                </a:extLst>
              </p:cNvPr>
              <p:cNvSpPr txBox="1"/>
              <p:nvPr/>
            </p:nvSpPr>
            <p:spPr>
              <a:xfrm>
                <a:off x="4809529" y="4499011"/>
                <a:ext cx="18517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全部嗷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我们可以溜了嘛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64FC05C-43C7-47BC-BAAB-1BCE77A0A4B6}"/>
                  </a:ext>
                </a:extLst>
              </p:cNvPr>
              <p:cNvSpPr txBox="1"/>
              <p:nvPr/>
            </p:nvSpPr>
            <p:spPr>
              <a:xfrm>
                <a:off x="5339320" y="4770063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Neutral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3FDD832-6171-4CF9-9903-D53B16618BC1}"/>
                </a:ext>
              </a:extLst>
            </p:cNvPr>
            <p:cNvGrpSpPr/>
            <p:nvPr/>
          </p:nvGrpSpPr>
          <p:grpSpPr>
            <a:xfrm>
              <a:off x="7820268" y="2903021"/>
              <a:ext cx="2053768" cy="1716785"/>
              <a:chOff x="7772987" y="3510729"/>
              <a:chExt cx="2053768" cy="171678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76733B9-78EC-478C-9B7C-D5620BD03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0734" y="3510729"/>
                <a:ext cx="838273" cy="89161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649514E-C23D-4120-B99D-E614B86885C5}"/>
                  </a:ext>
                </a:extLst>
              </p:cNvPr>
              <p:cNvSpPr txBox="1"/>
              <p:nvPr/>
            </p:nvSpPr>
            <p:spPr>
              <a:xfrm>
                <a:off x="7772987" y="4494896"/>
                <a:ext cx="2053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/>
                  <a:t>..., </a:t>
                </a:r>
                <a:r>
                  <a:rPr lang="zh-CN" altLang="en-US" sz="1200" dirty="0"/>
                  <a:t>世界大战的电影里面冒出</a:t>
                </a:r>
                <a:endParaRPr lang="en-US" altLang="zh-CN" sz="1200" dirty="0"/>
              </a:p>
              <a:p>
                <a:pPr algn="ctr"/>
                <a:r>
                  <a:rPr lang="zh-CN" altLang="en-US" sz="1200" dirty="0"/>
                  <a:t>一只袋鼠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我表示很惊讶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45DFE22-065B-4AFF-8335-F6B0F1DEB09B}"/>
                  </a:ext>
                </a:extLst>
              </p:cNvPr>
              <p:cNvSpPr txBox="1"/>
              <p:nvPr/>
            </p:nvSpPr>
            <p:spPr>
              <a:xfrm>
                <a:off x="8392530" y="4919737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Surprise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64CEC801-DF70-4606-8127-C625EBDE0E50}"/>
                </a:ext>
              </a:extLst>
            </p:cNvPr>
            <p:cNvGrpSpPr/>
            <p:nvPr/>
          </p:nvGrpSpPr>
          <p:grpSpPr>
            <a:xfrm>
              <a:off x="9569369" y="1216167"/>
              <a:ext cx="1151277" cy="1534823"/>
              <a:chOff x="9522088" y="1823875"/>
              <a:chExt cx="1151277" cy="1534823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97A1467-99D1-4C4D-A5D2-23DC4587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8592" y="2444219"/>
                <a:ext cx="838273" cy="914479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734F6BD-C08B-46D3-91AB-D33C7E22E2D9}"/>
                  </a:ext>
                </a:extLst>
              </p:cNvPr>
              <p:cNvSpPr txBox="1"/>
              <p:nvPr/>
            </p:nvSpPr>
            <p:spPr>
              <a:xfrm>
                <a:off x="9522088" y="2097228"/>
                <a:ext cx="11512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你批娃睡着了</a:t>
                </a:r>
                <a:r>
                  <a:rPr lang="en-US" altLang="zh-CN" sz="1200" dirty="0"/>
                  <a:t>!</a:t>
                </a:r>
                <a:endParaRPr lang="zh-CN" altLang="en-US" sz="1200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422153E-056A-40FD-8D9E-D2901F8CEA4D}"/>
                  </a:ext>
                </a:extLst>
              </p:cNvPr>
              <p:cNvSpPr txBox="1"/>
              <p:nvPr/>
            </p:nvSpPr>
            <p:spPr>
              <a:xfrm>
                <a:off x="9758532" y="1823875"/>
                <a:ext cx="678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FF0000"/>
                    </a:solidFill>
                  </a:rPr>
                  <a:t>Anger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1DA784B-C3CF-423B-BBF8-2001BD5AAB30}"/>
                </a:ext>
              </a:extLst>
            </p:cNvPr>
            <p:cNvGrpSpPr/>
            <p:nvPr/>
          </p:nvGrpSpPr>
          <p:grpSpPr>
            <a:xfrm>
              <a:off x="11142332" y="2925881"/>
              <a:ext cx="876376" cy="1693924"/>
              <a:chOff x="11095051" y="3533589"/>
              <a:chExt cx="876376" cy="1693924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4513EF2-3D96-45F6-962C-219A5E470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95051" y="3533589"/>
                <a:ext cx="876376" cy="876376"/>
              </a:xfrm>
              <a:prstGeom prst="rect">
                <a:avLst/>
              </a:prstGeom>
            </p:spPr>
          </p:pic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F798C0-2D25-49FA-93FE-FB6A77ADBCB3}"/>
                  </a:ext>
                </a:extLst>
              </p:cNvPr>
              <p:cNvSpPr txBox="1"/>
              <p:nvPr/>
            </p:nvSpPr>
            <p:spPr>
              <a:xfrm>
                <a:off x="11095051" y="4494895"/>
                <a:ext cx="8755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dirty="0"/>
                  <a:t>你莫走嘛</a:t>
                </a:r>
                <a:r>
                  <a:rPr lang="en-US" altLang="zh-CN" sz="1200" dirty="0"/>
                  <a:t>, </a:t>
                </a:r>
              </a:p>
              <a:p>
                <a:pPr algn="ctr"/>
                <a:r>
                  <a:rPr lang="zh-CN" altLang="en-US" sz="1200" dirty="0"/>
                  <a:t>哎哟</a:t>
                </a:r>
                <a:r>
                  <a:rPr lang="en-US" altLang="zh-CN" sz="1200" dirty="0"/>
                  <a:t>, </a:t>
                </a:r>
                <a:r>
                  <a:rPr lang="zh-CN" altLang="en-US" sz="1200" dirty="0"/>
                  <a:t>骚瑞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029295-FDAE-4A96-916C-64C1CFF5979B}"/>
                  </a:ext>
                </a:extLst>
              </p:cNvPr>
              <p:cNvSpPr txBox="1"/>
              <p:nvPr/>
            </p:nvSpPr>
            <p:spPr>
              <a:xfrm>
                <a:off x="11114286" y="4919736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F0"/>
                    </a:solidFill>
                  </a:rPr>
                  <a:t>Sadness</a:t>
                </a:r>
                <a:endParaRPr lang="zh-CN" altLang="en-US" sz="1400" b="1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C6D2D1C-2975-4960-9F1B-08E89097E669}"/>
              </a:ext>
            </a:extLst>
          </p:cNvPr>
          <p:cNvSpPr txBox="1"/>
          <p:nvPr/>
        </p:nvSpPr>
        <p:spPr>
          <a:xfrm>
            <a:off x="460561" y="4781718"/>
            <a:ext cx="611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No.1    </a:t>
            </a:r>
            <a:r>
              <a:rPr lang="en-US" altLang="zh-CN" dirty="0"/>
              <a:t>utterance (including 3 modals: </a:t>
            </a:r>
            <a:r>
              <a:rPr lang="en-US" altLang="zh-CN" b="1" dirty="0"/>
              <a:t>textual</a:t>
            </a:r>
            <a:r>
              <a:rPr lang="en-US" altLang="zh-CN" dirty="0"/>
              <a:t>, visual, audio)</a:t>
            </a:r>
            <a:endParaRPr lang="zh-CN" altLang="en-US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64840B5-3B1C-4156-8043-AD5FDF098B59}"/>
              </a:ext>
            </a:extLst>
          </p:cNvPr>
          <p:cNvSpPr txBox="1"/>
          <p:nvPr/>
        </p:nvSpPr>
        <p:spPr>
          <a:xfrm>
            <a:off x="460561" y="560345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No.3    </a:t>
            </a:r>
            <a:r>
              <a:rPr lang="en-US" altLang="zh-CN" dirty="0"/>
              <a:t>conversation participator (speaker, e.g. Joey and Chandler)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C5C5EF0-2438-4802-A01A-0A70D5A8C2AC}"/>
              </a:ext>
            </a:extLst>
          </p:cNvPr>
          <p:cNvSpPr txBox="1"/>
          <p:nvPr/>
        </p:nvSpPr>
        <p:spPr>
          <a:xfrm>
            <a:off x="460561" y="6014328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No.4    </a:t>
            </a:r>
            <a:r>
              <a:rPr lang="en-US" altLang="zh-CN" dirty="0"/>
              <a:t>emotion labels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4532A4D-EFD7-42A2-BDB1-02BE57C5BA37}"/>
              </a:ext>
            </a:extLst>
          </p:cNvPr>
          <p:cNvSpPr txBox="1"/>
          <p:nvPr/>
        </p:nvSpPr>
        <p:spPr>
          <a:xfrm>
            <a:off x="460561" y="5192588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No.2    </a:t>
            </a:r>
            <a:r>
              <a:rPr lang="en-US" altLang="zh-CN" dirty="0"/>
              <a:t>contextual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utterance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2E97635-1C15-4965-9E69-96FDB40E2E9F}"/>
              </a:ext>
            </a:extLst>
          </p:cNvPr>
          <p:cNvSpPr txBox="1"/>
          <p:nvPr/>
        </p:nvSpPr>
        <p:spPr>
          <a:xfrm>
            <a:off x="460561" y="6425199"/>
            <a:ext cx="500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No.5    </a:t>
            </a:r>
            <a:r>
              <a:rPr lang="en-US" altLang="zh-CN" dirty="0"/>
              <a:t>the topic of the conversation (e.g. movie)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874405D-3280-4917-9F81-C9BF3D834976}"/>
              </a:ext>
            </a:extLst>
          </p:cNvPr>
          <p:cNvSpPr txBox="1"/>
          <p:nvPr/>
        </p:nvSpPr>
        <p:spPr>
          <a:xfrm>
            <a:off x="7867699" y="47817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 modeling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F4B1B89-B925-4145-8208-463B0BB78C07}"/>
              </a:ext>
            </a:extLst>
          </p:cNvPr>
          <p:cNvSpPr txBox="1"/>
          <p:nvPr/>
        </p:nvSpPr>
        <p:spPr>
          <a:xfrm>
            <a:off x="7867699" y="519258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Conversational context modeling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3891AEB-8ACF-493A-8D12-38A2F54818F6}"/>
              </a:ext>
            </a:extLst>
          </p:cNvPr>
          <p:cNvSpPr txBox="1"/>
          <p:nvPr/>
        </p:nvSpPr>
        <p:spPr>
          <a:xfrm>
            <a:off x="7867699" y="560345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Speaker modeling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5AF519B-258E-4E1F-A72F-53054DEF89FD}"/>
              </a:ext>
            </a:extLst>
          </p:cNvPr>
          <p:cNvSpPr txBox="1"/>
          <p:nvPr/>
        </p:nvSpPr>
        <p:spPr>
          <a:xfrm>
            <a:off x="7867699" y="601432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Emotion augmentation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C4540C3-D025-484A-880A-CA95BBA3EC7A}"/>
              </a:ext>
            </a:extLst>
          </p:cNvPr>
          <p:cNvSpPr txBox="1"/>
          <p:nvPr/>
        </p:nvSpPr>
        <p:spPr>
          <a:xfrm>
            <a:off x="7867699" y="642519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 phrase emphasis</a:t>
            </a:r>
            <a:endParaRPr lang="zh-CN" altLang="en-US" dirty="0"/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3C4FBFDD-1035-4CC4-A5F5-89CB07362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0" y="391557"/>
            <a:ext cx="14225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Task Intro.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939671F-EA1C-41F9-8018-DE53F138E4F8}"/>
              </a:ext>
            </a:extLst>
          </p:cNvPr>
          <p:cNvSpPr txBox="1">
            <a:spLocks/>
          </p:cNvSpPr>
          <p:nvPr/>
        </p:nvSpPr>
        <p:spPr>
          <a:xfrm>
            <a:off x="1923300" y="391557"/>
            <a:ext cx="4278542" cy="67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latin typeface="+mn-lt"/>
              </a:rPr>
              <a:t>Key components of conversation. 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1226B13-FD0A-4545-AFA8-81D4861FB501}"/>
              </a:ext>
            </a:extLst>
          </p:cNvPr>
          <p:cNvSpPr txBox="1"/>
          <p:nvPr/>
        </p:nvSpPr>
        <p:spPr>
          <a:xfrm>
            <a:off x="397376" y="1395818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/>
              <a:t>铁汁</a:t>
            </a:r>
            <a:r>
              <a:rPr lang="en-US" altLang="zh-CN" sz="1200" dirty="0"/>
              <a:t>, </a:t>
            </a:r>
            <a:r>
              <a:rPr lang="zh-CN" altLang="en-US" sz="1200" dirty="0"/>
              <a:t>你喜欢这部电影嗦</a:t>
            </a:r>
            <a:r>
              <a:rPr lang="en-US" altLang="zh-CN" sz="1200" dirty="0"/>
              <a:t>?</a:t>
            </a:r>
          </a:p>
          <a:p>
            <a:pPr algn="ctr"/>
            <a:r>
              <a:rPr lang="zh-CN" altLang="en-US" sz="1200" dirty="0"/>
              <a:t>你真的喜欢哈</a:t>
            </a:r>
            <a:r>
              <a:rPr lang="en-US" altLang="zh-CN" sz="1200" dirty="0"/>
              <a:t>?</a:t>
            </a:r>
            <a:endParaRPr lang="zh-CN" altLang="en-US" sz="1200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B6B32E4-793A-4FBB-9EBB-DC5003219848}"/>
              </a:ext>
            </a:extLst>
          </p:cNvPr>
          <p:cNvSpPr txBox="1"/>
          <p:nvPr/>
        </p:nvSpPr>
        <p:spPr>
          <a:xfrm>
            <a:off x="2177696" y="3885356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嗯咯</a:t>
            </a:r>
            <a:r>
              <a:rPr lang="en-US" altLang="zh-CN" sz="1200" dirty="0"/>
              <a:t>, </a:t>
            </a:r>
            <a:r>
              <a:rPr lang="zh-CN" altLang="en-US" sz="1200" dirty="0"/>
              <a:t>是滴</a:t>
            </a:r>
            <a:r>
              <a:rPr lang="en-US" altLang="zh-CN" sz="1200" dirty="0"/>
              <a:t>!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2693604-4D74-4D2B-8A24-0BBDED96BA4E}"/>
              </a:ext>
            </a:extLst>
          </p:cNvPr>
          <p:cNvSpPr txBox="1"/>
          <p:nvPr/>
        </p:nvSpPr>
        <p:spPr>
          <a:xfrm>
            <a:off x="3405952" y="1495748"/>
            <a:ext cx="149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具体喜欢它哪一</a:t>
            </a:r>
            <a:r>
              <a:rPr lang="en-US" altLang="zh-CN" sz="1200" dirty="0"/>
              <a:t>pa?</a:t>
            </a:r>
            <a:endParaRPr lang="zh-CN" altLang="en-US" sz="12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DED9C30-6C5D-464D-8073-ECEAC301A472}"/>
              </a:ext>
            </a:extLst>
          </p:cNvPr>
          <p:cNvSpPr txBox="1"/>
          <p:nvPr/>
        </p:nvSpPr>
        <p:spPr>
          <a:xfrm>
            <a:off x="4851329" y="3885356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全部嗷</a:t>
            </a:r>
            <a:r>
              <a:rPr lang="en-US" altLang="zh-CN" sz="1200" b="1" dirty="0"/>
              <a:t>, </a:t>
            </a:r>
            <a:r>
              <a:rPr lang="zh-CN" altLang="en-US" sz="1200" b="1" dirty="0"/>
              <a:t>我们可以溜了嘛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BC88567-F80D-49AB-B91E-B6728858C924}"/>
              </a:ext>
            </a:extLst>
          </p:cNvPr>
          <p:cNvSpPr txBox="1"/>
          <p:nvPr/>
        </p:nvSpPr>
        <p:spPr>
          <a:xfrm>
            <a:off x="6365548" y="1495747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有袋鼠的那一场你觉得如何</a:t>
            </a:r>
            <a:r>
              <a:rPr lang="en-US" altLang="zh-CN" sz="1200" dirty="0"/>
              <a:t>?</a:t>
            </a:r>
            <a:endParaRPr lang="zh-CN" altLang="en-US" sz="12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416BD3D-2414-4378-9434-ED368F1C9546}"/>
              </a:ext>
            </a:extLst>
          </p:cNvPr>
          <p:cNvSpPr txBox="1"/>
          <p:nvPr/>
        </p:nvSpPr>
        <p:spPr>
          <a:xfrm>
            <a:off x="7825749" y="3885356"/>
            <a:ext cx="205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..., </a:t>
            </a:r>
            <a:r>
              <a:rPr lang="zh-CN" altLang="en-US" sz="1200" dirty="0"/>
              <a:t>世界大战的电影里面冒出</a:t>
            </a:r>
            <a:endParaRPr lang="en-US" altLang="zh-CN" sz="1200" dirty="0"/>
          </a:p>
          <a:p>
            <a:pPr algn="ctr"/>
            <a:r>
              <a:rPr lang="zh-CN" altLang="en-US" sz="1200" dirty="0"/>
              <a:t>一只袋鼠</a:t>
            </a:r>
            <a:r>
              <a:rPr lang="en-US" altLang="zh-CN" sz="1200" dirty="0"/>
              <a:t>, </a:t>
            </a:r>
            <a:r>
              <a:rPr lang="zh-CN" altLang="en-US" sz="1200" dirty="0"/>
              <a:t>我表示很惊讶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E643B2D-7970-4A15-87C6-40B367777BA3}"/>
              </a:ext>
            </a:extLst>
          </p:cNvPr>
          <p:cNvSpPr txBox="1"/>
          <p:nvPr/>
        </p:nvSpPr>
        <p:spPr>
          <a:xfrm>
            <a:off x="9577128" y="1495747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你批娃睡着了</a:t>
            </a:r>
            <a:r>
              <a:rPr lang="en-US" altLang="zh-CN" sz="1200" dirty="0"/>
              <a:t>!</a:t>
            </a:r>
            <a:endParaRPr lang="zh-CN" altLang="en-US" sz="12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8C40E0-47EE-4751-B869-D4C2EF23FB85}"/>
              </a:ext>
            </a:extLst>
          </p:cNvPr>
          <p:cNvSpPr txBox="1"/>
          <p:nvPr/>
        </p:nvSpPr>
        <p:spPr>
          <a:xfrm>
            <a:off x="11147813" y="3888756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/>
              <a:t>你莫走嘛</a:t>
            </a:r>
            <a:r>
              <a:rPr lang="en-US" altLang="zh-CN" sz="1200" dirty="0"/>
              <a:t>, </a:t>
            </a:r>
          </a:p>
          <a:p>
            <a:pPr algn="ctr"/>
            <a:r>
              <a:rPr lang="zh-CN" altLang="en-US" sz="1200" dirty="0"/>
              <a:t>哎哟</a:t>
            </a:r>
            <a:r>
              <a:rPr lang="en-US" altLang="zh-CN" sz="1200" dirty="0"/>
              <a:t>, </a:t>
            </a:r>
            <a:r>
              <a:rPr lang="zh-CN" altLang="en-US" sz="1200" dirty="0"/>
              <a:t>骚瑞</a:t>
            </a: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C104DB81-4B3D-40ED-843F-9E3DE4657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086" y="2925881"/>
            <a:ext cx="838273" cy="891617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51096E85-7EAB-4A7F-AB0D-3F5E65AF7660}"/>
              </a:ext>
            </a:extLst>
          </p:cNvPr>
          <p:cNvSpPr txBox="1"/>
          <p:nvPr/>
        </p:nvSpPr>
        <p:spPr>
          <a:xfrm>
            <a:off x="32143" y="210908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Joey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BEAD956-A075-4895-83F0-F95797291EC4}"/>
              </a:ext>
            </a:extLst>
          </p:cNvPr>
          <p:cNvSpPr txBox="1"/>
          <p:nvPr/>
        </p:nvSpPr>
        <p:spPr>
          <a:xfrm>
            <a:off x="-1" y="319006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Chandler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7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1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1" grpId="0"/>
      <p:bldP spid="10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389" y="303128"/>
            <a:ext cx="1981065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SumAggGIN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51F52ADB-E213-4751-824C-0F9D31DDF4CC}"/>
              </a:ext>
            </a:extLst>
          </p:cNvPr>
          <p:cNvSpPr txBox="1"/>
          <p:nvPr/>
        </p:nvSpPr>
        <p:spPr>
          <a:xfrm>
            <a:off x="696546" y="790829"/>
            <a:ext cx="78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Utterance encoding</a:t>
            </a:r>
            <a:r>
              <a:rPr lang="en-US" altLang="zh-CN" dirty="0"/>
              <a:t>: </a:t>
            </a:r>
            <a:r>
              <a:rPr lang="en-US" altLang="zh-CN" dirty="0" err="1"/>
              <a:t>TextCNN</a:t>
            </a:r>
            <a:r>
              <a:rPr lang="en-US" altLang="zh-CN" dirty="0"/>
              <a:t> + </a:t>
            </a:r>
            <a:r>
              <a:rPr lang="en-US" altLang="zh-CN" dirty="0" err="1"/>
              <a:t>biLSTM</a:t>
            </a:r>
            <a:r>
              <a:rPr lang="en-US" altLang="zh-CN" dirty="0"/>
              <a:t> to get n utterance representations. 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0A6CF6-B5A5-4E51-9E65-35E93A6D2183}"/>
              </a:ext>
            </a:extLst>
          </p:cNvPr>
          <p:cNvSpPr txBox="1"/>
          <p:nvPr/>
        </p:nvSpPr>
        <p:spPr>
          <a:xfrm>
            <a:off x="696546" y="1339650"/>
            <a:ext cx="68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Topic-related phrase extraction</a:t>
            </a:r>
            <a:r>
              <a:rPr lang="en-US" altLang="zh-CN" dirty="0"/>
              <a:t>: </a:t>
            </a:r>
            <a:r>
              <a:rPr lang="en-US" altLang="zh-CN" dirty="0" err="1"/>
              <a:t>TextRank</a:t>
            </a:r>
            <a:r>
              <a:rPr lang="en-US" altLang="zh-CN" dirty="0"/>
              <a:t> to get m key phrases.  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7CFD88B-85FC-441F-B20B-EF3153A10733}"/>
              </a:ext>
            </a:extLst>
          </p:cNvPr>
          <p:cNvSpPr txBox="1"/>
          <p:nvPr/>
        </p:nvSpPr>
        <p:spPr>
          <a:xfrm>
            <a:off x="696546" y="1870756"/>
            <a:ext cx="769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="1" dirty="0"/>
              <a:t> Heterogeneous Graph </a:t>
            </a:r>
            <a:r>
              <a:rPr lang="en-US" altLang="zh-CN" dirty="0"/>
              <a:t>of utterances and key phrases are constructed</a:t>
            </a:r>
            <a:r>
              <a:rPr lang="en-US" altLang="zh-CN" b="1" dirty="0"/>
              <a:t>.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316A3-B30F-47AA-BEE7-D8D9F895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843" y="2505561"/>
            <a:ext cx="5726131" cy="211235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576B751-CDB2-4E71-A613-CF19538FC875}"/>
              </a:ext>
            </a:extLst>
          </p:cNvPr>
          <p:cNvSpPr txBox="1"/>
          <p:nvPr/>
        </p:nvSpPr>
        <p:spPr>
          <a:xfrm>
            <a:off x="696546" y="4828273"/>
            <a:ext cx="76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a key phrase is appeared in an utterance, there is an edge connecting these two nodes and the edge weight is the </a:t>
            </a:r>
            <a:r>
              <a:rPr lang="en-US" altLang="zh-CN" dirty="0" err="1"/>
              <a:t>tf-idf</a:t>
            </a:r>
            <a:r>
              <a:rPr lang="en-US" altLang="zh-CN" b="1" dirty="0"/>
              <a:t>. 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4BB280D-B7B9-42DF-B696-63F65DA7600A}"/>
              </a:ext>
            </a:extLst>
          </p:cNvPr>
          <p:cNvSpPr txBox="1"/>
          <p:nvPr/>
        </p:nvSpPr>
        <p:spPr>
          <a:xfrm>
            <a:off x="696546" y="5574626"/>
            <a:ext cx="76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Furthermore, a </a:t>
            </a:r>
            <a:r>
              <a:rPr lang="en-US" altLang="zh-CN" b="1" dirty="0"/>
              <a:t>GAT</a:t>
            </a:r>
            <a:r>
              <a:rPr lang="en-US" altLang="zh-CN" dirty="0"/>
              <a:t> is applied to process this heterogenous graph and get the updated features of utterances for further 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15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389" y="303128"/>
            <a:ext cx="1981065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SumAggGIN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2965403" y="-4293124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4457471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576B751-CDB2-4E71-A613-CF19538FC875}"/>
              </a:ext>
            </a:extLst>
          </p:cNvPr>
          <p:cNvSpPr txBox="1"/>
          <p:nvPr/>
        </p:nvSpPr>
        <p:spPr>
          <a:xfrm>
            <a:off x="758758" y="908519"/>
            <a:ext cx="7697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Furthermore, with the updated representations of utterances, a speaker-aware graph is constructed (which is similar with </a:t>
            </a:r>
            <a:r>
              <a:rPr lang="en-US" altLang="zh-CN" dirty="0" err="1"/>
              <a:t>DialogueGCN</a:t>
            </a:r>
            <a:r>
              <a:rPr lang="en-US" altLang="zh-CN" dirty="0"/>
              <a:t>) to obtain the local contextual information from neighboring utterances. 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4BB280D-B7B9-42DF-B696-63F65DA7600A}"/>
              </a:ext>
            </a:extLst>
          </p:cNvPr>
          <p:cNvSpPr txBox="1"/>
          <p:nvPr/>
        </p:nvSpPr>
        <p:spPr>
          <a:xfrm>
            <a:off x="758757" y="5126952"/>
            <a:ext cx="76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structure to process this graph is the same as that of </a:t>
            </a:r>
            <a:r>
              <a:rPr lang="en-US" altLang="zh-CN" dirty="0" err="1"/>
              <a:t>DialogueGCN</a:t>
            </a:r>
            <a:r>
              <a:rPr lang="en-US" altLang="zh-CN" dirty="0"/>
              <a:t>, and the output is used to predict the final emotion.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5EA963-8E43-4B1A-AAE7-990DDE76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828" y="2357778"/>
            <a:ext cx="6316343" cy="21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462" y="303128"/>
            <a:ext cx="1545218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DialogXL</a:t>
            </a:r>
            <a:endParaRPr lang="zh-CN" altLang="en-US" sz="2400" b="1" dirty="0">
              <a:latin typeface="+mn-lt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-3810355" y="-4994866"/>
            <a:ext cx="18592800" cy="295858"/>
            <a:chOff x="-5821680" y="3278187"/>
            <a:chExt cx="18592800" cy="29585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882A3F0-FE10-403D-BC95-41B8D1F87BD5}"/>
              </a:ext>
            </a:extLst>
          </p:cNvPr>
          <p:cNvSpPr txBox="1"/>
          <p:nvPr/>
        </p:nvSpPr>
        <p:spPr>
          <a:xfrm>
            <a:off x="1348763" y="1147711"/>
            <a:ext cx="993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recent works is based on the hierarchical structure and the pre-trained model like </a:t>
            </a:r>
            <a:r>
              <a:rPr lang="en-US" altLang="zh-CN" dirty="0" err="1"/>
              <a:t>XLNet</a:t>
            </a:r>
            <a:r>
              <a:rPr lang="en-US" altLang="zh-CN" dirty="0"/>
              <a:t> is not applied in ERC. 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CF8593-2976-4694-841A-84AA96B652EA}"/>
              </a:ext>
            </a:extLst>
          </p:cNvPr>
          <p:cNvGrpSpPr/>
          <p:nvPr/>
        </p:nvGrpSpPr>
        <p:grpSpPr>
          <a:xfrm>
            <a:off x="907261" y="-141890"/>
            <a:ext cx="202224" cy="4345400"/>
            <a:chOff x="907261" y="-141890"/>
            <a:chExt cx="202224" cy="4345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B0C8E3E-4EEE-407C-A0AE-F4F040E5D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3E80A9-E847-4DB5-B1DB-F21E8FA2D1C7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797B32-A34E-4B61-AF43-DDB468B6245F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5DAEA25-81EC-4028-9497-D6686D379BC7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E5A5CF-2533-4C67-B6A2-4B6043CD177E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863E68B-ABE5-4D6E-B10E-7964EC38ACB4}"/>
              </a:ext>
            </a:extLst>
          </p:cNvPr>
          <p:cNvSpPr txBox="1"/>
          <p:nvPr/>
        </p:nvSpPr>
        <p:spPr>
          <a:xfrm>
            <a:off x="1344755" y="1888964"/>
            <a:ext cx="971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A all-in-one structure based on </a:t>
            </a:r>
            <a:r>
              <a:rPr lang="en-US" altLang="zh-CN" dirty="0" err="1"/>
              <a:t>XLNet</a:t>
            </a:r>
            <a:r>
              <a:rPr lang="en-US" altLang="zh-CN" dirty="0"/>
              <a:t> is proposed and no hierarchical structure is used in this work.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66B29-E87B-4F3D-B3CF-67C570059154}"/>
              </a:ext>
            </a:extLst>
          </p:cNvPr>
          <p:cNvSpPr txBox="1"/>
          <p:nvPr/>
        </p:nvSpPr>
        <p:spPr>
          <a:xfrm>
            <a:off x="1350322" y="2739808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Utterance recurrence replaces segment recurrence; 2. speaker modeling mask.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3D33F-056B-43CA-81A6-F5694326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2" y="3434682"/>
            <a:ext cx="4915326" cy="2370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52DC4-7D06-4F60-9794-FF681CBC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24" y="3429000"/>
            <a:ext cx="5917289" cy="188674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AA0C0-7AF2-471B-AD96-72D3702B7DA3}"/>
              </a:ext>
            </a:extLst>
          </p:cNvPr>
          <p:cNvSpPr txBox="1"/>
          <p:nvPr/>
        </p:nvSpPr>
        <p:spPr>
          <a:xfrm>
            <a:off x="1120289" y="5945583"/>
            <a:ext cx="510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Ignore [CLS] and padding to get a longer context.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4AB2351-18CE-425A-BE8C-D959189903CA}"/>
              </a:ext>
            </a:extLst>
          </p:cNvPr>
          <p:cNvSpPr txBox="1"/>
          <p:nvPr/>
        </p:nvSpPr>
        <p:spPr>
          <a:xfrm>
            <a:off x="6308226" y="5397556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Mix four mask in </a:t>
            </a:r>
            <a:r>
              <a:rPr lang="en-US" altLang="zh-CN" dirty="0" err="1"/>
              <a:t>XLNet</a:t>
            </a:r>
            <a:r>
              <a:rPr lang="en-US" altLang="zh-CN" dirty="0"/>
              <a:t> attention heads of every layer.</a:t>
            </a:r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C69DB4D-8B67-435B-BE9A-39C92BD5D46E}"/>
              </a:ext>
            </a:extLst>
          </p:cNvPr>
          <p:cNvGrpSpPr/>
          <p:nvPr/>
        </p:nvGrpSpPr>
        <p:grpSpPr>
          <a:xfrm>
            <a:off x="-21049765" y="3317408"/>
            <a:ext cx="18592800" cy="223864"/>
            <a:chOff x="-5821680" y="3317408"/>
            <a:chExt cx="18592800" cy="22386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3AE4927-9BAA-4EDC-BF2B-8C1DA8339D5B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4097197-F345-4F8E-A159-F2FDFC6D6F9D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ABE9132-4F61-4E77-839C-2481F66BD5A3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FD8923B6-7FB1-4D5B-841E-BDA83375D0D1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E415520-02CF-436E-958F-7ADC15FFD6B9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515EA7C-A4D4-4610-80FC-FE1BAE543004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720EF7A-2B7A-4088-BA62-0DC9F86EB396}"/>
                </a:ext>
              </a:extLst>
            </p:cNvPr>
            <p:cNvSpPr/>
            <p:nvPr/>
          </p:nvSpPr>
          <p:spPr>
            <a:xfrm>
              <a:off x="410843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F085A04-9136-482C-9E2D-66D1A5F86EFA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523F27A-AAB5-4631-B20F-8E0252681C7D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1876700-03BA-42A4-A5EE-14FC092AE55B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264C97F-08F7-46AA-9B2B-13F2019131A7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88C4CC6-0E86-4D4B-AF57-05F4EB7F2951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4D362FB-244A-4690-8F5A-6FDEABEB729E}"/>
              </a:ext>
            </a:extLst>
          </p:cNvPr>
          <p:cNvCxnSpPr/>
          <p:nvPr/>
        </p:nvCxnSpPr>
        <p:spPr>
          <a:xfrm>
            <a:off x="12293417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78E3100-E727-4336-8AE8-2CF18456CBB0}"/>
              </a:ext>
            </a:extLst>
          </p:cNvPr>
          <p:cNvSpPr/>
          <p:nvPr/>
        </p:nvSpPr>
        <p:spPr>
          <a:xfrm>
            <a:off x="19180131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107A272-8426-4C4D-8269-86C643C0EC95}"/>
              </a:ext>
            </a:extLst>
          </p:cNvPr>
          <p:cNvSpPr/>
          <p:nvPr/>
        </p:nvSpPr>
        <p:spPr>
          <a:xfrm>
            <a:off x="15660872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BCCF1B3-38EA-41EC-83DC-08B3B01E9B7C}"/>
              </a:ext>
            </a:extLst>
          </p:cNvPr>
          <p:cNvSpPr/>
          <p:nvPr/>
        </p:nvSpPr>
        <p:spPr>
          <a:xfrm>
            <a:off x="17445711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EB9C7FD-35D4-4B56-9D87-E2B4AB01FAF8}"/>
              </a:ext>
            </a:extLst>
          </p:cNvPr>
          <p:cNvSpPr/>
          <p:nvPr/>
        </p:nvSpPr>
        <p:spPr>
          <a:xfrm>
            <a:off x="13896996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F93DFD58-C93F-4D87-A582-49A58E0CBCB5}"/>
              </a:ext>
            </a:extLst>
          </p:cNvPr>
          <p:cNvSpPr/>
          <p:nvPr/>
        </p:nvSpPr>
        <p:spPr>
          <a:xfrm>
            <a:off x="21918064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C7468F2-1331-4968-AF89-A8FBFC98669A}"/>
              </a:ext>
            </a:extLst>
          </p:cNvPr>
          <p:cNvSpPr/>
          <p:nvPr/>
        </p:nvSpPr>
        <p:spPr>
          <a:xfrm>
            <a:off x="24015027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668" y="317398"/>
            <a:ext cx="14225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TimeLine</a:t>
            </a:r>
            <a:endParaRPr lang="zh-CN" altLang="en-US" sz="2000" b="1" dirty="0">
              <a:latin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D9E3CE7-4F29-4DDF-8CDB-D569C9A7CAC7}"/>
              </a:ext>
            </a:extLst>
          </p:cNvPr>
          <p:cNvGrpSpPr/>
          <p:nvPr/>
        </p:nvGrpSpPr>
        <p:grpSpPr>
          <a:xfrm>
            <a:off x="-5821680" y="3317408"/>
            <a:ext cx="18592800" cy="223864"/>
            <a:chOff x="-5821680" y="3317408"/>
            <a:chExt cx="18592800" cy="223864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1E1F414-23E3-4213-B8CF-5A5F8854D864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29950BD-D383-4BCD-AE22-66E98040C180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DED2729-67A9-4C6D-AAC9-D0D3F0B886A1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846AB90-3E6D-4411-804B-9618F45D1EE9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D870441-E9A6-4EB7-B903-4F2FBCB1679E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AE076DA-014A-4FA2-9E0D-073075F491FE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51B1839-10E6-49C0-9F9F-07E1A3536114}"/>
                </a:ext>
              </a:extLst>
            </p:cNvPr>
            <p:cNvSpPr/>
            <p:nvPr/>
          </p:nvSpPr>
          <p:spPr>
            <a:xfrm>
              <a:off x="410843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A2B177-83CA-4DAA-B2A3-6B40091B6377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8933A14-789D-444C-882A-1C60F2B751E3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8AFA6FD-58E7-4C8F-9ACC-F7DBED5A20A1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0AA51B7-5BFC-45D9-A746-18C33F05DD2F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3E4249D-3155-473D-87F5-66792FCCCC6E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4332E7-C182-48B1-8BC8-178BC8FABB7F}"/>
              </a:ext>
            </a:extLst>
          </p:cNvPr>
          <p:cNvGrpSpPr/>
          <p:nvPr/>
        </p:nvGrpSpPr>
        <p:grpSpPr>
          <a:xfrm>
            <a:off x="174313" y="1914720"/>
            <a:ext cx="11849330" cy="402645"/>
            <a:chOff x="174313" y="1914720"/>
            <a:chExt cx="11849330" cy="40264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E68409E-99DC-4E68-80C3-290803A9F213}"/>
                </a:ext>
              </a:extLst>
            </p:cNvPr>
            <p:cNvSpPr txBox="1"/>
            <p:nvPr/>
          </p:nvSpPr>
          <p:spPr>
            <a:xfrm>
              <a:off x="174313" y="1917255"/>
              <a:ext cx="7312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ACL 2017</a:t>
              </a:r>
              <a:endParaRPr lang="zh-CN" altLang="en-US" sz="1000" b="1" i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4D6EB91-B922-494E-9AD8-4EDB64D45525}"/>
                </a:ext>
              </a:extLst>
            </p:cNvPr>
            <p:cNvSpPr txBox="1"/>
            <p:nvPr/>
          </p:nvSpPr>
          <p:spPr>
            <a:xfrm>
              <a:off x="1141045" y="1917255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NAACL 2018</a:t>
              </a:r>
              <a:endParaRPr lang="zh-CN" altLang="en-US" sz="1000" b="1" i="1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495BE26-BB99-443A-B367-E6F6F4CD1A94}"/>
                </a:ext>
              </a:extLst>
            </p:cNvPr>
            <p:cNvSpPr txBox="1"/>
            <p:nvPr/>
          </p:nvSpPr>
          <p:spPr>
            <a:xfrm>
              <a:off x="2292122" y="1917255"/>
              <a:ext cx="9220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EMNLP 2018</a:t>
              </a:r>
              <a:endParaRPr lang="zh-CN" altLang="en-US" sz="1000" b="1" i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15AB311-5CA9-4CCC-BD6A-1FC40B563E07}"/>
                </a:ext>
              </a:extLst>
            </p:cNvPr>
            <p:cNvSpPr txBox="1"/>
            <p:nvPr/>
          </p:nvSpPr>
          <p:spPr>
            <a:xfrm>
              <a:off x="4483670" y="1917255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NNACL 2019</a:t>
              </a:r>
              <a:endParaRPr lang="zh-CN" altLang="en-US" sz="1000" b="1" i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6BD009-9FDB-4725-BC10-A7C6EF003D66}"/>
                </a:ext>
              </a:extLst>
            </p:cNvPr>
            <p:cNvSpPr txBox="1"/>
            <p:nvPr/>
          </p:nvSpPr>
          <p:spPr>
            <a:xfrm>
              <a:off x="3449611" y="1917255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2019</a:t>
              </a:r>
              <a:endParaRPr lang="zh-CN" altLang="en-US" sz="1000" b="1" i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904FC86-2615-4E63-8B64-AD74FDA2EBA6}"/>
                </a:ext>
              </a:extLst>
            </p:cNvPr>
            <p:cNvSpPr txBox="1"/>
            <p:nvPr/>
          </p:nvSpPr>
          <p:spPr>
            <a:xfrm>
              <a:off x="5645969" y="1917255"/>
              <a:ext cx="7938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IJCAI 2019</a:t>
              </a:r>
              <a:endParaRPr lang="zh-CN" altLang="en-US" sz="1000" b="1" i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1A4183C-C456-43AA-AD8F-A8DBFA2DC2EB}"/>
                </a:ext>
              </a:extLst>
            </p:cNvPr>
            <p:cNvSpPr txBox="1"/>
            <p:nvPr/>
          </p:nvSpPr>
          <p:spPr>
            <a:xfrm>
              <a:off x="6675218" y="1917255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2020</a:t>
              </a:r>
              <a:endParaRPr lang="zh-CN" altLang="en-US" sz="1000" b="1" i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6E38530-4E63-4CC4-8A66-5FA48817BFD4}"/>
                </a:ext>
              </a:extLst>
            </p:cNvPr>
            <p:cNvSpPr txBox="1"/>
            <p:nvPr/>
          </p:nvSpPr>
          <p:spPr>
            <a:xfrm>
              <a:off x="7709277" y="1917255"/>
              <a:ext cx="9220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EMNLP 2019</a:t>
              </a:r>
              <a:endParaRPr lang="zh-CN" altLang="en-US" sz="1000" b="1" i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BF3D75C-5091-4066-AE7A-F0E5903FA92A}"/>
                </a:ext>
              </a:extLst>
            </p:cNvPr>
            <p:cNvSpPr txBox="1"/>
            <p:nvPr/>
          </p:nvSpPr>
          <p:spPr>
            <a:xfrm>
              <a:off x="8831500" y="1917255"/>
              <a:ext cx="992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b="1" i="1" dirty="0"/>
                <a:t>EMNLP 2020</a:t>
              </a:r>
            </a:p>
            <a:p>
              <a:pPr algn="ctr"/>
              <a:r>
                <a:rPr lang="en-US" altLang="zh-CN" sz="1000" b="1" i="1" dirty="0"/>
                <a:t>Findings 2020</a:t>
              </a:r>
              <a:endParaRPr lang="zh-CN" altLang="en-US" sz="1000" b="1" i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8B2A36F-67EE-49F6-8F03-9F01B203EB05}"/>
                </a:ext>
              </a:extLst>
            </p:cNvPr>
            <p:cNvSpPr txBox="1"/>
            <p:nvPr/>
          </p:nvSpPr>
          <p:spPr>
            <a:xfrm>
              <a:off x="10024255" y="1917255"/>
              <a:ext cx="9653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COLING 2020</a:t>
              </a:r>
              <a:endParaRPr lang="zh-CN" altLang="en-US" sz="1000" b="1" i="1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5471021-4FCA-46E2-BC58-A2EAB70558A1}"/>
                </a:ext>
              </a:extLst>
            </p:cNvPr>
            <p:cNvSpPr txBox="1"/>
            <p:nvPr/>
          </p:nvSpPr>
          <p:spPr>
            <a:xfrm>
              <a:off x="11225026" y="1914720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2021</a:t>
              </a:r>
              <a:endParaRPr lang="zh-CN" altLang="en-US" sz="1000" b="1" i="1" dirty="0"/>
            </a:p>
          </p:txBody>
        </p:sp>
      </p:grp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616DA36-A389-464C-8A68-480ACB564D07}"/>
              </a:ext>
            </a:extLst>
          </p:cNvPr>
          <p:cNvCxnSpPr>
            <a:cxnSpLocks/>
          </p:cNvCxnSpPr>
          <p:nvPr/>
        </p:nvCxnSpPr>
        <p:spPr>
          <a:xfrm>
            <a:off x="16675510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5499060E-7F43-4250-B49B-6D7B50B0605A}"/>
              </a:ext>
            </a:extLst>
          </p:cNvPr>
          <p:cNvSpPr/>
          <p:nvPr/>
        </p:nvSpPr>
        <p:spPr>
          <a:xfrm>
            <a:off x="18215634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1CCB2C-7F60-487A-886F-0AA6643293E3}"/>
              </a:ext>
            </a:extLst>
          </p:cNvPr>
          <p:cNvSpPr/>
          <p:nvPr/>
        </p:nvSpPr>
        <p:spPr>
          <a:xfrm>
            <a:off x="20042965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511EB9A-7E7B-4D56-A244-626400A026DE}"/>
              </a:ext>
            </a:extLst>
          </p:cNvPr>
          <p:cNvSpPr/>
          <p:nvPr/>
        </p:nvSpPr>
        <p:spPr>
          <a:xfrm>
            <a:off x="21827804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8731028-1E7B-4386-A05A-9EA9F1168EC0}"/>
              </a:ext>
            </a:extLst>
          </p:cNvPr>
          <p:cNvSpPr/>
          <p:nvPr/>
        </p:nvSpPr>
        <p:spPr>
          <a:xfrm>
            <a:off x="23712288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C2EC8FEF-BCDB-4BD7-B892-112BCD2DF54B}"/>
              </a:ext>
            </a:extLst>
          </p:cNvPr>
          <p:cNvSpPr/>
          <p:nvPr/>
        </p:nvSpPr>
        <p:spPr>
          <a:xfrm>
            <a:off x="26300157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3783A87E-5C8E-40B0-B938-3CF1E5F426F8}"/>
              </a:ext>
            </a:extLst>
          </p:cNvPr>
          <p:cNvSpPr/>
          <p:nvPr/>
        </p:nvSpPr>
        <p:spPr>
          <a:xfrm>
            <a:off x="28397120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C1BE799-4F02-46BE-A6A0-CC8BC3882E0B}"/>
              </a:ext>
            </a:extLst>
          </p:cNvPr>
          <p:cNvGrpSpPr/>
          <p:nvPr/>
        </p:nvGrpSpPr>
        <p:grpSpPr>
          <a:xfrm>
            <a:off x="907261" y="-4599909"/>
            <a:ext cx="202224" cy="4345400"/>
            <a:chOff x="907261" y="-141890"/>
            <a:chExt cx="202224" cy="4345400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F679528-D2FB-4379-8210-C0B7FBA7EC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617C855-69ED-4737-923D-404AB05937AC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DD5FFB8-1BEE-4F4A-B7F2-93AC5DCCBA42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12331099-180B-4B84-A909-1092934FF5A4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ABF9B092-5913-410E-A8A6-2D36535C6EA3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CD371FE-3BC2-422F-A032-C9BC193FE660}"/>
              </a:ext>
            </a:extLst>
          </p:cNvPr>
          <p:cNvGrpSpPr/>
          <p:nvPr/>
        </p:nvGrpSpPr>
        <p:grpSpPr>
          <a:xfrm rot="2362463">
            <a:off x="-5059583" y="-6316143"/>
            <a:ext cx="18592800" cy="295858"/>
            <a:chOff x="-5821680" y="3278187"/>
            <a:chExt cx="18592800" cy="295858"/>
          </a:xfrm>
        </p:grpSpPr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054660E-8871-4954-BFAE-322AA3D0C950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8DF6F6C-AB7D-4C7F-A05B-7D41E50FA015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54FA97D-CF8E-4AA4-8DF6-9A5A65171977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DE330F40-E89A-47C7-A223-EA61575D531D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BCB5BEC-F632-43CA-8630-CB939F8DF484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2A43486-7A4D-457C-BDB7-EF6E4092D83A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8FD5338-585A-47BB-B9FA-9EA93CA99086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83E3C4FF-6A52-4CCD-9F5B-B408EF7052D9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E95E24F-1599-4CF7-BDC0-3F4A30977612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9FE6BB56-402D-4A35-BF33-52CAC25D7DE0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E2DD0D3-C93E-4A17-84A0-AC5354C297E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D83ADD1-E03E-4650-814C-5E786ED980D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3B43157-820F-468B-9EFC-12C415EAB9DF}"/>
              </a:ext>
            </a:extLst>
          </p:cNvPr>
          <p:cNvSpPr txBox="1"/>
          <p:nvPr/>
        </p:nvSpPr>
        <p:spPr>
          <a:xfrm>
            <a:off x="104500" y="283777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bcLSTM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A41E587-9095-457B-8634-19D9E0CEF203}"/>
              </a:ext>
            </a:extLst>
          </p:cNvPr>
          <p:cNvSpPr txBox="1"/>
          <p:nvPr/>
        </p:nvSpPr>
        <p:spPr>
          <a:xfrm>
            <a:off x="1285947" y="371245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</a:rPr>
              <a:t>CMN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BC0E933-4AD8-4872-A289-DB89194CA767}"/>
              </a:ext>
            </a:extLst>
          </p:cNvPr>
          <p:cNvSpPr txBox="1"/>
          <p:nvPr/>
        </p:nvSpPr>
        <p:spPr>
          <a:xfrm>
            <a:off x="2441205" y="285388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</a:rPr>
              <a:t>ICON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7396BB9-0546-4853-B7F1-DA46A278741B}"/>
              </a:ext>
            </a:extLst>
          </p:cNvPr>
          <p:cNvSpPr txBox="1"/>
          <p:nvPr/>
        </p:nvSpPr>
        <p:spPr>
          <a:xfrm>
            <a:off x="4582977" y="279111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HiGRU</a:t>
            </a:r>
            <a:endParaRPr lang="zh-CN" altLang="en-US" sz="14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0397111-9481-47F0-AF44-8BAFB354A6B3}"/>
              </a:ext>
            </a:extLst>
          </p:cNvPr>
          <p:cNvSpPr txBox="1"/>
          <p:nvPr/>
        </p:nvSpPr>
        <p:spPr>
          <a:xfrm>
            <a:off x="3169676" y="3712452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DialogueRNN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42D6E6C-4762-467B-AF00-83332D78B636}"/>
              </a:ext>
            </a:extLst>
          </p:cNvPr>
          <p:cNvSpPr txBox="1"/>
          <p:nvPr/>
        </p:nvSpPr>
        <p:spPr>
          <a:xfrm>
            <a:off x="7525733" y="3659673"/>
            <a:ext cx="1289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/>
              <a:t>DialogueGCN</a:t>
            </a:r>
            <a:endParaRPr lang="en-US" altLang="zh-CN" sz="1400" b="1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A119515-B1ED-474F-B8B1-000B6E61508A}"/>
              </a:ext>
            </a:extLst>
          </p:cNvPr>
          <p:cNvSpPr txBox="1"/>
          <p:nvPr/>
        </p:nvSpPr>
        <p:spPr>
          <a:xfrm>
            <a:off x="5612304" y="371245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C000"/>
                </a:solidFill>
              </a:rPr>
              <a:t>ConGCN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070A925-AC26-45C7-B20C-DD74BD56B2B2}"/>
              </a:ext>
            </a:extLst>
          </p:cNvPr>
          <p:cNvSpPr txBox="1"/>
          <p:nvPr/>
        </p:nvSpPr>
        <p:spPr>
          <a:xfrm>
            <a:off x="6641555" y="2785652"/>
            <a:ext cx="832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AGHMN</a:t>
            </a:r>
            <a:endParaRPr lang="zh-CN" altLang="en-US" sz="14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9568FF9B-3392-4886-9852-90D60DAAFC37}"/>
              </a:ext>
            </a:extLst>
          </p:cNvPr>
          <p:cNvSpPr txBox="1"/>
          <p:nvPr/>
        </p:nvSpPr>
        <p:spPr>
          <a:xfrm>
            <a:off x="8525917" y="2505026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DialogueGCN+Pos</a:t>
            </a:r>
            <a:endParaRPr lang="en-US" altLang="zh-CN" sz="14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5C03BDEC-69F7-4864-8459-D4D61BCBDA6C}"/>
              </a:ext>
            </a:extLst>
          </p:cNvPr>
          <p:cNvSpPr txBox="1"/>
          <p:nvPr/>
        </p:nvSpPr>
        <p:spPr>
          <a:xfrm>
            <a:off x="10109974" y="3654724"/>
            <a:ext cx="766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HiTrans</a:t>
            </a:r>
            <a:endParaRPr lang="en-US" altLang="zh-CN" sz="14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EB64AB7-8BF2-4689-9ED7-31F41D66FB9C}"/>
              </a:ext>
            </a:extLst>
          </p:cNvPr>
          <p:cNvSpPr txBox="1"/>
          <p:nvPr/>
        </p:nvSpPr>
        <p:spPr>
          <a:xfrm>
            <a:off x="11188958" y="28336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DialogXL</a:t>
            </a:r>
            <a:endParaRPr lang="zh-CN" altLang="en-US" sz="14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7A1D8DA-6252-48F5-9909-F4C857F153F4}"/>
              </a:ext>
            </a:extLst>
          </p:cNvPr>
          <p:cNvSpPr txBox="1"/>
          <p:nvPr/>
        </p:nvSpPr>
        <p:spPr>
          <a:xfrm>
            <a:off x="10266295" y="3989953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EIN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126BFD07-194A-4D09-963E-88B03FCB6929}"/>
              </a:ext>
            </a:extLst>
          </p:cNvPr>
          <p:cNvSpPr txBox="1"/>
          <p:nvPr/>
        </p:nvSpPr>
        <p:spPr>
          <a:xfrm>
            <a:off x="9599506" y="4198364"/>
            <a:ext cx="185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SumAggGIN</a:t>
            </a:r>
            <a:endParaRPr lang="en-US" altLang="zh-CN" sz="14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67E2A94-8AFC-4298-8FAC-50B28F58508D}"/>
              </a:ext>
            </a:extLst>
          </p:cNvPr>
          <p:cNvSpPr txBox="1"/>
          <p:nvPr/>
        </p:nvSpPr>
        <p:spPr>
          <a:xfrm>
            <a:off x="10137420" y="456066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KAITML</a:t>
            </a:r>
            <a:endParaRPr lang="zh-CN" altLang="en-US" sz="14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4A08CF2-6E60-4EC7-9540-E94F81C8C010}"/>
              </a:ext>
            </a:extLst>
          </p:cNvPr>
          <p:cNvSpPr txBox="1"/>
          <p:nvPr/>
        </p:nvSpPr>
        <p:spPr>
          <a:xfrm>
            <a:off x="8925868" y="2771186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COSMIC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92AECB4-52BA-431E-BD32-490BFD13E6FF}"/>
              </a:ext>
            </a:extLst>
          </p:cNvPr>
          <p:cNvSpPr txBox="1"/>
          <p:nvPr/>
        </p:nvSpPr>
        <p:spPr>
          <a:xfrm>
            <a:off x="9021246" y="2970390"/>
            <a:ext cx="644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CODE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CB14D3F-9EA1-4298-8166-9473D71522C4}"/>
              </a:ext>
            </a:extLst>
          </p:cNvPr>
          <p:cNvSpPr txBox="1"/>
          <p:nvPr/>
        </p:nvSpPr>
        <p:spPr>
          <a:xfrm>
            <a:off x="7965216" y="403962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KET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30B7CD6-CBC7-458D-BC94-63518B7198D2}"/>
              </a:ext>
            </a:extLst>
          </p:cNvPr>
          <p:cNvSpPr txBox="1"/>
          <p:nvPr/>
        </p:nvSpPr>
        <p:spPr>
          <a:xfrm>
            <a:off x="5794244" y="4039624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QIN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D747D4A-32F1-42BC-92D6-F5EC858597C9}"/>
              </a:ext>
            </a:extLst>
          </p:cNvPr>
          <p:cNvSpPr txBox="1"/>
          <p:nvPr/>
        </p:nvSpPr>
        <p:spPr>
          <a:xfrm>
            <a:off x="6391381" y="47291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 of ERC works</a:t>
            </a:r>
            <a:endParaRPr lang="zh-CN" altLang="en-US" dirty="0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FF68BD3A-166B-46C7-8409-36925E8E0E09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9D173328-3F1C-4F21-BC5E-52F9C8CC24A2}"/>
              </a:ext>
            </a:extLst>
          </p:cNvPr>
          <p:cNvSpPr/>
          <p:nvPr/>
        </p:nvSpPr>
        <p:spPr>
          <a:xfrm>
            <a:off x="6280045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930C871-ABE4-4B87-8DA0-89DB1A6F1780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B72E5FB-C15A-4CA1-98A0-06F55B0A028F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C1140614-8124-45C4-B8F4-8903B6764D55}"/>
              </a:ext>
            </a:extLst>
          </p:cNvPr>
          <p:cNvSpPr/>
          <p:nvPr/>
        </p:nvSpPr>
        <p:spPr>
          <a:xfrm>
            <a:off x="996910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A982BAE3-C0E1-4A1C-B0C9-C6F1F26D4C7B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095A677-7564-47FE-B410-D9A97F647D8A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9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6CAC2D-DC2B-4C86-89A3-0759A237AE94}"/>
              </a:ext>
            </a:extLst>
          </p:cNvPr>
          <p:cNvSpPr txBox="1"/>
          <p:nvPr/>
        </p:nvSpPr>
        <p:spPr>
          <a:xfrm>
            <a:off x="873015" y="204759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bcLSTM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FFD5A7A-DCA4-43A9-BF4E-8370186F9B63}"/>
              </a:ext>
            </a:extLst>
          </p:cNvPr>
          <p:cNvSpPr txBox="1"/>
          <p:nvPr/>
        </p:nvSpPr>
        <p:spPr>
          <a:xfrm>
            <a:off x="3809752" y="204759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</a:rPr>
              <a:t>CMN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32705B-3E57-4144-B477-36AD0225E6C1}"/>
              </a:ext>
            </a:extLst>
          </p:cNvPr>
          <p:cNvSpPr txBox="1"/>
          <p:nvPr/>
        </p:nvSpPr>
        <p:spPr>
          <a:xfrm>
            <a:off x="3806546" y="2403753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</a:rPr>
              <a:t>ICON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97C94F-7C66-4B82-84EB-6766F689EBB5}"/>
              </a:ext>
            </a:extLst>
          </p:cNvPr>
          <p:cNvSpPr txBox="1"/>
          <p:nvPr/>
        </p:nvSpPr>
        <p:spPr>
          <a:xfrm>
            <a:off x="939539" y="2383016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HiGRU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68A36A2-38D3-4A97-A414-EF8CDA210CB1}"/>
              </a:ext>
            </a:extLst>
          </p:cNvPr>
          <p:cNvSpPr txBox="1"/>
          <p:nvPr/>
        </p:nvSpPr>
        <p:spPr>
          <a:xfrm>
            <a:off x="3459496" y="278052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DialogueRNN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B28EA2-6C65-4DE5-8317-DFE1544D4CE4}"/>
              </a:ext>
            </a:extLst>
          </p:cNvPr>
          <p:cNvSpPr txBox="1"/>
          <p:nvPr/>
        </p:nvSpPr>
        <p:spPr>
          <a:xfrm>
            <a:off x="3465908" y="3534054"/>
            <a:ext cx="1289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/>
              <a:t>DialogueGCN</a:t>
            </a:r>
            <a:endParaRPr lang="en-US" altLang="zh-CN" sz="14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F8E443-F6E2-4BFE-9DD1-B1A4357FE5DC}"/>
              </a:ext>
            </a:extLst>
          </p:cNvPr>
          <p:cNvSpPr txBox="1"/>
          <p:nvPr/>
        </p:nvSpPr>
        <p:spPr>
          <a:xfrm>
            <a:off x="3679909" y="315728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C000"/>
                </a:solidFill>
              </a:rPr>
              <a:t>ConGCN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8EDDFA-C9D8-484A-9A69-08422F3E3378}"/>
              </a:ext>
            </a:extLst>
          </p:cNvPr>
          <p:cNvSpPr txBox="1"/>
          <p:nvPr/>
        </p:nvSpPr>
        <p:spPr>
          <a:xfrm>
            <a:off x="871411" y="3157287"/>
            <a:ext cx="832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AGHMN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ED80699-3389-4FE1-B788-FDD692BE8DEB}"/>
              </a:ext>
            </a:extLst>
          </p:cNvPr>
          <p:cNvSpPr txBox="1"/>
          <p:nvPr/>
        </p:nvSpPr>
        <p:spPr>
          <a:xfrm>
            <a:off x="3292783" y="4314603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DialogueGCN+Pos</a:t>
            </a:r>
            <a:endParaRPr lang="en-US" altLang="zh-CN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DE0C102-F7B4-4C89-9C32-4A19B58C3EC6}"/>
              </a:ext>
            </a:extLst>
          </p:cNvPr>
          <p:cNvSpPr txBox="1"/>
          <p:nvPr/>
        </p:nvSpPr>
        <p:spPr>
          <a:xfrm>
            <a:off x="3727198" y="3910821"/>
            <a:ext cx="766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HiTrans</a:t>
            </a:r>
            <a:endParaRPr lang="en-US" altLang="zh-CN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D9E3CE7-4F29-4DDF-8CDB-D569C9A7CAC7}"/>
              </a:ext>
            </a:extLst>
          </p:cNvPr>
          <p:cNvGrpSpPr/>
          <p:nvPr/>
        </p:nvGrpSpPr>
        <p:grpSpPr>
          <a:xfrm>
            <a:off x="12419345" y="3317408"/>
            <a:ext cx="18592800" cy="223864"/>
            <a:chOff x="-5821680" y="3317408"/>
            <a:chExt cx="18592800" cy="223864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1E1F414-23E3-4213-B8CF-5A5F8854D864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29950BD-D383-4BCD-AE22-66E98040C180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DED2729-67A9-4C6D-AAC9-D0D3F0B886A1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846AB90-3E6D-4411-804B-9618F45D1EE9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D870441-E9A6-4EB7-B903-4F2FBCB1679E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AE076DA-014A-4FA2-9E0D-073075F491FE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51B1839-10E6-49C0-9F9F-07E1A3536114}"/>
                </a:ext>
              </a:extLst>
            </p:cNvPr>
            <p:cNvSpPr/>
            <p:nvPr/>
          </p:nvSpPr>
          <p:spPr>
            <a:xfrm>
              <a:off x="410843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A2B177-83CA-4DAA-B2A3-6B40091B6377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8933A14-789D-444C-882A-1C60F2B751E3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8AFA6FD-58E7-4C8F-9ACC-F7DBED5A20A1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0AA51B7-5BFC-45D9-A746-18C33F05DD2F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3E4249D-3155-473D-87F5-66792FCCCC6E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80BCDA2E-56C1-4B6C-9DF4-E7D0ABA168AE}"/>
              </a:ext>
            </a:extLst>
          </p:cNvPr>
          <p:cNvSpPr txBox="1"/>
          <p:nvPr/>
        </p:nvSpPr>
        <p:spPr>
          <a:xfrm>
            <a:off x="852176" y="355217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DialogXL</a:t>
            </a:r>
            <a:endParaRPr lang="zh-CN" altLang="en-US" sz="14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C1BE799-4F02-46BE-A6A0-CC8BC3882E0B}"/>
              </a:ext>
            </a:extLst>
          </p:cNvPr>
          <p:cNvGrpSpPr/>
          <p:nvPr/>
        </p:nvGrpSpPr>
        <p:grpSpPr>
          <a:xfrm>
            <a:off x="907261" y="-4599909"/>
            <a:ext cx="202224" cy="4345400"/>
            <a:chOff x="907261" y="-141890"/>
            <a:chExt cx="202224" cy="4345400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F679528-D2FB-4379-8210-C0B7FBA7EC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617C855-69ED-4737-923D-404AB05937AC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DD5FFB8-1BEE-4F4A-B7F2-93AC5DCCBA42}"/>
                </a:ext>
              </a:extLst>
            </p:cNvPr>
            <p:cNvSpPr/>
            <p:nvPr/>
          </p:nvSpPr>
          <p:spPr>
            <a:xfrm rot="5400000">
              <a:off x="907262" y="195232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12331099-180B-4B84-A909-1092934FF5A4}"/>
                </a:ext>
              </a:extLst>
            </p:cNvPr>
            <p:cNvSpPr/>
            <p:nvPr/>
          </p:nvSpPr>
          <p:spPr>
            <a:xfrm rot="5400000">
              <a:off x="907261" y="282336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ABF9B092-5913-410E-A8A6-2D36535C6EA3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CD371FE-3BC2-422F-A032-C9BC193FE660}"/>
              </a:ext>
            </a:extLst>
          </p:cNvPr>
          <p:cNvGrpSpPr/>
          <p:nvPr/>
        </p:nvGrpSpPr>
        <p:grpSpPr>
          <a:xfrm rot="2362463">
            <a:off x="-5059583" y="-6316143"/>
            <a:ext cx="18592800" cy="295858"/>
            <a:chOff x="-5821680" y="3278187"/>
            <a:chExt cx="18592800" cy="295858"/>
          </a:xfrm>
        </p:grpSpPr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054660E-8871-4954-BFAE-322AA3D0C950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8DF6F6C-AB7D-4C7F-A05B-7D41E50FA015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54FA97D-CF8E-4AA4-8DF6-9A5A65171977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DE330F40-E89A-47C7-A223-EA61575D531D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BCB5BEC-F632-43CA-8630-CB939F8DF484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2A43486-7A4D-457C-BDB7-EF6E4092D83A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8FD5338-585A-47BB-B9FA-9EA93CA99086}"/>
                </a:ext>
              </a:extLst>
            </p:cNvPr>
            <p:cNvSpPr/>
            <p:nvPr/>
          </p:nvSpPr>
          <p:spPr>
            <a:xfrm>
              <a:off x="328923" y="3278187"/>
              <a:ext cx="295858" cy="29585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83E3C4FF-6A52-4CCD-9F5B-B408EF7052D9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E95E24F-1599-4CF7-BDC0-3F4A30977612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9FE6BB56-402D-4A35-BF33-52CAC25D7DE0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E2DD0D3-C93E-4A17-84A0-AC5354C297E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D83ADD1-E03E-4650-814C-5E786ED980D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51C24127-7026-4E99-94CA-B60D8FEFD62A}"/>
              </a:ext>
            </a:extLst>
          </p:cNvPr>
          <p:cNvSpPr txBox="1"/>
          <p:nvPr/>
        </p:nvSpPr>
        <p:spPr>
          <a:xfrm>
            <a:off x="464249" y="1581099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Context modeling</a:t>
            </a:r>
            <a:endParaRPr lang="zh-CN" altLang="en-US" sz="14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4C7EC63-88DF-4C7F-8C0A-E049F12DEA9F}"/>
              </a:ext>
            </a:extLst>
          </p:cNvPr>
          <p:cNvSpPr txBox="1"/>
          <p:nvPr/>
        </p:nvSpPr>
        <p:spPr>
          <a:xfrm>
            <a:off x="3280761" y="1581098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Speaker modeling</a:t>
            </a:r>
            <a:endParaRPr lang="zh-CN" altLang="en-US" sz="140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CDB806C-A45B-4A6A-AD41-AC16775DD01E}"/>
              </a:ext>
            </a:extLst>
          </p:cNvPr>
          <p:cNvSpPr txBox="1"/>
          <p:nvPr/>
        </p:nvSpPr>
        <p:spPr>
          <a:xfrm>
            <a:off x="5363973" y="1581098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Emotion augmentation</a:t>
            </a:r>
            <a:endParaRPr lang="zh-CN" altLang="en-US" sz="1400" b="1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22B8186-DAB6-498F-99CB-3437BF9B46F0}"/>
              </a:ext>
            </a:extLst>
          </p:cNvPr>
          <p:cNvSpPr txBox="1"/>
          <p:nvPr/>
        </p:nvSpPr>
        <p:spPr>
          <a:xfrm>
            <a:off x="7590684" y="1581097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Key phrase emphasis</a:t>
            </a:r>
            <a:endParaRPr lang="zh-CN" altLang="en-US" sz="1400" b="1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0827457-C041-4CEE-B56D-48CDEDAE6EAE}"/>
              </a:ext>
            </a:extLst>
          </p:cNvPr>
          <p:cNvSpPr txBox="1"/>
          <p:nvPr/>
        </p:nvSpPr>
        <p:spPr>
          <a:xfrm>
            <a:off x="9843902" y="158109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Knowledge inclusion</a:t>
            </a:r>
            <a:endParaRPr lang="zh-CN" altLang="en-US" sz="14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C3A1362-DE65-44FA-8441-49B26A88E2AE}"/>
              </a:ext>
            </a:extLst>
          </p:cNvPr>
          <p:cNvSpPr txBox="1"/>
          <p:nvPr/>
        </p:nvSpPr>
        <p:spPr>
          <a:xfrm>
            <a:off x="6167879" y="2047591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EIN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B98323-5EC4-42FC-8211-80FC51553604}"/>
              </a:ext>
            </a:extLst>
          </p:cNvPr>
          <p:cNvSpPr txBox="1"/>
          <p:nvPr/>
        </p:nvSpPr>
        <p:spPr>
          <a:xfrm>
            <a:off x="7607408" y="2047590"/>
            <a:ext cx="185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SumAggGIN</a:t>
            </a:r>
            <a:endParaRPr lang="en-US" altLang="zh-CN" sz="14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877A766-B109-4C84-9A09-B4BCE6ABA7B4}"/>
              </a:ext>
            </a:extLst>
          </p:cNvPr>
          <p:cNvSpPr txBox="1"/>
          <p:nvPr/>
        </p:nvSpPr>
        <p:spPr>
          <a:xfrm>
            <a:off x="10389725" y="2706400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KAITML</a:t>
            </a:r>
            <a:endParaRPr lang="zh-CN" altLang="en-US" sz="14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2D5CB92-2411-4E9E-A460-3B4CCAB9C160}"/>
              </a:ext>
            </a:extLst>
          </p:cNvPr>
          <p:cNvSpPr txBox="1"/>
          <p:nvPr/>
        </p:nvSpPr>
        <p:spPr>
          <a:xfrm>
            <a:off x="10359268" y="2340066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COSMIC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7C6F5BC-AC55-48A0-8B24-BDAAB31531EB}"/>
              </a:ext>
            </a:extLst>
          </p:cNvPr>
          <p:cNvSpPr txBox="1"/>
          <p:nvPr/>
        </p:nvSpPr>
        <p:spPr>
          <a:xfrm>
            <a:off x="10454647" y="3059973"/>
            <a:ext cx="644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CODE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7F58B68-0D95-4A6A-AA4A-E79D1ECC425A}"/>
              </a:ext>
            </a:extLst>
          </p:cNvPr>
          <p:cNvSpPr txBox="1"/>
          <p:nvPr/>
        </p:nvSpPr>
        <p:spPr>
          <a:xfrm>
            <a:off x="10543613" y="202359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KET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D64A0F2-FD4A-4D39-9A81-12BFF0A181D6}"/>
              </a:ext>
            </a:extLst>
          </p:cNvPr>
          <p:cNvSpPr txBox="1"/>
          <p:nvPr/>
        </p:nvSpPr>
        <p:spPr>
          <a:xfrm>
            <a:off x="1038925" y="2780519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QIN</a:t>
            </a:r>
          </a:p>
        </p:txBody>
      </p:sp>
      <p:sp>
        <p:nvSpPr>
          <p:cNvPr id="59" name="标题 1">
            <a:extLst>
              <a:ext uri="{FF2B5EF4-FFF2-40B4-BE49-F238E27FC236}">
                <a16:creationId xmlns:a16="http://schemas.microsoft.com/office/drawing/2014/main" id="{DBC3B969-3913-4980-8DC3-7572AA9E90A7}"/>
              </a:ext>
            </a:extLst>
          </p:cNvPr>
          <p:cNvSpPr txBox="1">
            <a:spLocks/>
          </p:cNvSpPr>
          <p:nvPr/>
        </p:nvSpPr>
        <p:spPr>
          <a:xfrm>
            <a:off x="5221668" y="317398"/>
            <a:ext cx="1422597" cy="67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latin typeface="+mn-lt"/>
              </a:rPr>
              <a:t>Emphasis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616C5E4-E8FA-4F72-BF0A-E06F616869FE}"/>
              </a:ext>
            </a:extLst>
          </p:cNvPr>
          <p:cNvSpPr txBox="1"/>
          <p:nvPr/>
        </p:nvSpPr>
        <p:spPr>
          <a:xfrm>
            <a:off x="6391381" y="47291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 of ERC works</a:t>
            </a:r>
            <a:endParaRPr lang="zh-CN" altLang="en-US" dirty="0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7BCC10D-E68B-4E29-B424-8AEF8A8086E6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EA385E8A-16B0-4D4C-8D1B-833D7CAA2E06}"/>
              </a:ext>
            </a:extLst>
          </p:cNvPr>
          <p:cNvSpPr/>
          <p:nvPr/>
        </p:nvSpPr>
        <p:spPr>
          <a:xfrm>
            <a:off x="6280045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166A6061-860E-4041-9774-21019A1C223D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86645DD6-5FB1-4908-B4AF-4B095CA24ACB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DB7EEE29-F250-48FB-A187-99865B925B34}"/>
              </a:ext>
            </a:extLst>
          </p:cNvPr>
          <p:cNvSpPr/>
          <p:nvPr/>
        </p:nvSpPr>
        <p:spPr>
          <a:xfrm>
            <a:off x="996910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C99C3AC3-946D-4466-90AA-22BEE8234513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F9E4B969-8C58-4FCF-8F87-E981C90798E7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744" y="332264"/>
            <a:ext cx="23516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Other similar tasks 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3860925-9B6D-4D84-8528-FE7A82C632B1}"/>
              </a:ext>
            </a:extLst>
          </p:cNvPr>
          <p:cNvSpPr txBox="1"/>
          <p:nvPr/>
        </p:nvSpPr>
        <p:spPr>
          <a:xfrm>
            <a:off x="996031" y="2409170"/>
            <a:ext cx="2310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Dialogue Act Classification. </a:t>
            </a:r>
            <a:endParaRPr lang="zh-CN" altLang="en-US" sz="14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ED4D4B0-CE8A-4C52-A9B8-348443F222B0}"/>
              </a:ext>
            </a:extLst>
          </p:cNvPr>
          <p:cNvSpPr txBox="1"/>
          <p:nvPr/>
        </p:nvSpPr>
        <p:spPr>
          <a:xfrm>
            <a:off x="996031" y="1811049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Sentiment Analysis in Conversation. 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3E7A5C8-3BF5-42CC-BBDA-CB1C92B6892F}"/>
              </a:ext>
            </a:extLst>
          </p:cNvPr>
          <p:cNvSpPr txBox="1"/>
          <p:nvPr/>
        </p:nvSpPr>
        <p:spPr>
          <a:xfrm>
            <a:off x="996031" y="1215314"/>
            <a:ext cx="2989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Emotion Reference in Conversation. </a:t>
            </a:r>
            <a:endParaRPr lang="zh-CN" altLang="en-US" sz="14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704054-7B4B-44BB-8F8A-427A21DA7AC8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706B2249-47A8-4EB7-AE9F-B35EFD35F331}"/>
              </a:ext>
            </a:extLst>
          </p:cNvPr>
          <p:cNvSpPr/>
          <p:nvPr/>
        </p:nvSpPr>
        <p:spPr>
          <a:xfrm>
            <a:off x="8683862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3C2DAFF-1438-4DFF-A639-B95CB12C2503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FB5D50-F149-4E50-8B61-DA0F913EF6F9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EF6A784-4C8C-48BE-8D3A-39B18A668472}"/>
              </a:ext>
            </a:extLst>
          </p:cNvPr>
          <p:cNvSpPr/>
          <p:nvPr/>
        </p:nvSpPr>
        <p:spPr>
          <a:xfrm>
            <a:off x="996910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BB8428-BB77-4FDE-98D3-9E3FE0510668}"/>
              </a:ext>
            </a:extLst>
          </p:cNvPr>
          <p:cNvSpPr/>
          <p:nvPr/>
        </p:nvSpPr>
        <p:spPr>
          <a:xfrm>
            <a:off x="6338664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D5817F-1E57-4B07-BD07-98F375CD6953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9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628FC9-690E-44E7-B809-95CB31BA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1947863"/>
            <a:ext cx="2438400" cy="752475"/>
          </a:xfrm>
        </p:spPr>
        <p:txBody>
          <a:bodyPr/>
          <a:lstStyle/>
          <a:p>
            <a:pPr algn="ctr"/>
            <a:r>
              <a:rPr lang="en-US" altLang="zh-CN" b="1" dirty="0">
                <a:latin typeface="+mn-ea"/>
                <a:ea typeface="+mn-ea"/>
              </a:rPr>
              <a:t>The End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6" name="图片 5" descr="许多照片放在一起&#10;&#10;描述已自动生成">
            <a:extLst>
              <a:ext uri="{FF2B5EF4-FFF2-40B4-BE49-F238E27FC236}">
                <a16:creationId xmlns:a16="http://schemas.microsoft.com/office/drawing/2014/main" id="{19BEB63A-50B1-496B-95A5-8AC4800B0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2878138"/>
            <a:ext cx="2609850" cy="137278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659C6DF-9E68-40C4-8227-E38268CED02D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72463B33-3363-4BEB-BD43-AA30DA142FE7}"/>
              </a:ext>
            </a:extLst>
          </p:cNvPr>
          <p:cNvSpPr/>
          <p:nvPr/>
        </p:nvSpPr>
        <p:spPr>
          <a:xfrm>
            <a:off x="11056321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DF1C714-05FF-4EBE-9C01-B14F0A507C87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0A6537-8FE4-4984-BF0F-2C0709EAFED0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D28C518-1669-4BCA-A4C1-423469E58E7B}"/>
              </a:ext>
            </a:extLst>
          </p:cNvPr>
          <p:cNvSpPr/>
          <p:nvPr/>
        </p:nvSpPr>
        <p:spPr>
          <a:xfrm>
            <a:off x="996910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52A56C9-0D5B-42CC-9E98-BE2374A9EC25}"/>
              </a:ext>
            </a:extLst>
          </p:cNvPr>
          <p:cNvSpPr/>
          <p:nvPr/>
        </p:nvSpPr>
        <p:spPr>
          <a:xfrm>
            <a:off x="6338664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2BD6573-E15A-4659-8059-59A79276E7B2}"/>
              </a:ext>
            </a:extLst>
          </p:cNvPr>
          <p:cNvSpPr/>
          <p:nvPr/>
        </p:nvSpPr>
        <p:spPr>
          <a:xfrm>
            <a:off x="8785398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0" y="391557"/>
            <a:ext cx="14225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Task Intro.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6D2D1C-2975-4960-9F1B-08E89097E669}"/>
              </a:ext>
            </a:extLst>
          </p:cNvPr>
          <p:cNvSpPr txBox="1"/>
          <p:nvPr/>
        </p:nvSpPr>
        <p:spPr>
          <a:xfrm>
            <a:off x="219807" y="208801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/>
              <a:t>IEMOCAP</a:t>
            </a:r>
            <a:endParaRPr lang="zh-CN" altLang="en-US" b="1" u="sng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D51D461-783D-421B-B529-C27CA38AF53E}"/>
              </a:ext>
            </a:extLst>
          </p:cNvPr>
          <p:cNvSpPr txBox="1"/>
          <p:nvPr/>
        </p:nvSpPr>
        <p:spPr>
          <a:xfrm>
            <a:off x="281155" y="527638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zh-CN" altLang="en-US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8B62AAD-0E1C-4202-ADF4-7A47353DF1AD}"/>
              </a:ext>
            </a:extLst>
          </p:cNvPr>
          <p:cNvSpPr txBox="1"/>
          <p:nvPr/>
        </p:nvSpPr>
        <p:spPr>
          <a:xfrm>
            <a:off x="209564" y="113649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Dataset</a:t>
            </a:r>
            <a:endParaRPr lang="zh-CN" altLang="en-US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A2AE30-144F-40CE-89AC-DFDC7334BA94}"/>
              </a:ext>
            </a:extLst>
          </p:cNvPr>
          <p:cNvSpPr txBox="1"/>
          <p:nvPr/>
        </p:nvSpPr>
        <p:spPr>
          <a:xfrm>
            <a:off x="1794957" y="2088013"/>
            <a:ext cx="911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dyadic</a:t>
            </a:r>
            <a:r>
              <a:rPr lang="en-US" altLang="zh-CN" dirty="0"/>
              <a:t> conversations with 6 emotions: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Neutral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C000"/>
                </a:solidFill>
              </a:rPr>
              <a:t>Joy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00B0F0"/>
                </a:solidFill>
              </a:rPr>
              <a:t>Sadness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Anger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0070C0"/>
                </a:solidFill>
              </a:rPr>
              <a:t>Frustrated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C000"/>
                </a:solidFill>
              </a:rPr>
              <a:t>Excited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A2CD11E-0245-4221-BFF4-947A66838AAA}"/>
              </a:ext>
            </a:extLst>
          </p:cNvPr>
          <p:cNvSpPr txBox="1"/>
          <p:nvPr/>
        </p:nvSpPr>
        <p:spPr>
          <a:xfrm>
            <a:off x="219807" y="252991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B050"/>
                </a:solidFill>
              </a:rPr>
              <a:t>MELD</a:t>
            </a:r>
            <a:endParaRPr lang="zh-CN" altLang="en-US" b="1" u="sng" dirty="0">
              <a:solidFill>
                <a:srgbClr val="00B05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359ECC8-8211-4ED2-8705-E7DDFEE0EA5C}"/>
              </a:ext>
            </a:extLst>
          </p:cNvPr>
          <p:cNvSpPr txBox="1"/>
          <p:nvPr/>
        </p:nvSpPr>
        <p:spPr>
          <a:xfrm>
            <a:off x="1794957" y="2529912"/>
            <a:ext cx="1024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multi-speaker</a:t>
            </a:r>
            <a:r>
              <a:rPr lang="en-US" altLang="zh-CN" dirty="0"/>
              <a:t> conversations with 7 emotions: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Neutral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C000"/>
                </a:solidFill>
              </a:rPr>
              <a:t>Joy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00B0F0"/>
                </a:solidFill>
              </a:rPr>
              <a:t>Sadness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Anger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2"/>
                </a:solidFill>
              </a:rPr>
              <a:t>Surprise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1"/>
                </a:solidFill>
              </a:rPr>
              <a:t>Fear</a:t>
            </a:r>
            <a:r>
              <a:rPr lang="en-US" altLang="zh-CN" dirty="0"/>
              <a:t>;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Disgust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053C229-EA47-4F25-98CF-5A7D2B7A2D06}"/>
              </a:ext>
            </a:extLst>
          </p:cNvPr>
          <p:cNvSpPr txBox="1"/>
          <p:nvPr/>
        </p:nvSpPr>
        <p:spPr>
          <a:xfrm>
            <a:off x="219807" y="36722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>
                <a:solidFill>
                  <a:srgbClr val="00B050"/>
                </a:solidFill>
              </a:rPr>
              <a:t>EmoryNLP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7B91313-6B00-4102-A902-509143A895BF}"/>
              </a:ext>
            </a:extLst>
          </p:cNvPr>
          <p:cNvSpPr txBox="1"/>
          <p:nvPr/>
        </p:nvSpPr>
        <p:spPr>
          <a:xfrm>
            <a:off x="1794957" y="3678899"/>
            <a:ext cx="1024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multi-speaker</a:t>
            </a:r>
            <a:r>
              <a:rPr lang="en-US" altLang="zh-CN" dirty="0"/>
              <a:t> conversations with 7 emotions: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Neutral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C000"/>
                </a:solidFill>
              </a:rPr>
              <a:t>Joy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00B0F0"/>
                </a:solidFill>
              </a:rPr>
              <a:t>Sadness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Anger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2"/>
                </a:solidFill>
              </a:rPr>
              <a:t>Surprise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1"/>
                </a:solidFill>
              </a:rPr>
              <a:t>Fear</a:t>
            </a:r>
            <a:r>
              <a:rPr lang="en-US" altLang="zh-CN" dirty="0"/>
              <a:t>;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Disgust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775757-8379-4F81-94E1-B4FFB8088C9F}"/>
              </a:ext>
            </a:extLst>
          </p:cNvPr>
          <p:cNvSpPr txBox="1"/>
          <p:nvPr/>
        </p:nvSpPr>
        <p:spPr>
          <a:xfrm>
            <a:off x="209564" y="4227685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/>
              <a:t>DailyDialog</a:t>
            </a:r>
            <a:endParaRPr lang="zh-CN" altLang="en-US" b="1" i="1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D4EF9FB-5A10-463C-8F01-24B6636D5620}"/>
              </a:ext>
            </a:extLst>
          </p:cNvPr>
          <p:cNvSpPr txBox="1"/>
          <p:nvPr/>
        </p:nvSpPr>
        <p:spPr>
          <a:xfrm>
            <a:off x="1794957" y="4227685"/>
            <a:ext cx="953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dyadic</a:t>
            </a:r>
            <a:r>
              <a:rPr lang="en-US" altLang="zh-CN" dirty="0"/>
              <a:t> conversations with 7 emotions: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Neutral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C000"/>
                </a:solidFill>
              </a:rPr>
              <a:t>Joy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00B0F0"/>
                </a:solidFill>
              </a:rPr>
              <a:t>Sadness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Anger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2"/>
                </a:solidFill>
              </a:rPr>
              <a:t>Surprise</a:t>
            </a:r>
            <a:r>
              <a:rPr lang="en-US" altLang="zh-CN" dirty="0"/>
              <a:t>; </a:t>
            </a:r>
            <a:r>
              <a:rPr lang="en-US" altLang="zh-CN" b="1" dirty="0">
                <a:solidFill>
                  <a:schemeClr val="accent1"/>
                </a:solidFill>
              </a:rPr>
              <a:t>Fear</a:t>
            </a:r>
            <a:r>
              <a:rPr lang="en-US" altLang="zh-CN" dirty="0"/>
              <a:t>;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Disgust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AB0AEC8-45B8-4F32-8572-28414D996CA2}"/>
              </a:ext>
            </a:extLst>
          </p:cNvPr>
          <p:cNvSpPr txBox="1"/>
          <p:nvPr/>
        </p:nvSpPr>
        <p:spPr>
          <a:xfrm>
            <a:off x="219807" y="478308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>
                <a:solidFill>
                  <a:srgbClr val="00B050"/>
                </a:solidFill>
              </a:rPr>
              <a:t>Emotion</a:t>
            </a:r>
            <a:r>
              <a:rPr lang="en-US" altLang="zh-CN" b="1" i="1" dirty="0" err="1"/>
              <a:t>Lines</a:t>
            </a:r>
            <a:endParaRPr lang="zh-CN" altLang="en-US" b="1" i="1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7817FBA-14B1-4865-98BC-4A7CA29FAFD4}"/>
              </a:ext>
            </a:extLst>
          </p:cNvPr>
          <p:cNvSpPr txBox="1"/>
          <p:nvPr/>
        </p:nvSpPr>
        <p:spPr>
          <a:xfrm>
            <a:off x="1794227" y="4783084"/>
            <a:ext cx="614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include 2 datasets: (1) dyadic; (2) multi-speaker. 7 emotions. 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D0B0662-86C0-4639-AC28-5BCB84DC328B}"/>
              </a:ext>
            </a:extLst>
          </p:cNvPr>
          <p:cNvSpPr txBox="1"/>
          <p:nvPr/>
        </p:nvSpPr>
        <p:spPr>
          <a:xfrm>
            <a:off x="8263319" y="6555851"/>
            <a:ext cx="4012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老友记养活了好几个数据集</a:t>
            </a:r>
            <a:r>
              <a:rPr lang="en-US" altLang="zh-CN" sz="1100" dirty="0"/>
              <a:t>...</a:t>
            </a:r>
            <a:r>
              <a:rPr lang="zh-CN" altLang="en-US" sz="1100" dirty="0"/>
              <a:t>但是这些数据集的质量不是很高</a:t>
            </a:r>
            <a:r>
              <a:rPr lang="en-US" altLang="zh-CN" sz="1100" dirty="0"/>
              <a:t>. </a:t>
            </a:r>
            <a:endParaRPr lang="zh-CN" altLang="en-US" sz="11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BCB1AE-57B8-41D1-9014-1AC2F723545C}"/>
              </a:ext>
            </a:extLst>
          </p:cNvPr>
          <p:cNvGrpSpPr/>
          <p:nvPr/>
        </p:nvGrpSpPr>
        <p:grpSpPr>
          <a:xfrm>
            <a:off x="3410369" y="1615237"/>
            <a:ext cx="1177391" cy="478205"/>
            <a:chOff x="3363426" y="1658954"/>
            <a:chExt cx="1177391" cy="478205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8CEF340-B6D5-4E32-8CA5-6C6A595D3E01}"/>
                </a:ext>
              </a:extLst>
            </p:cNvPr>
            <p:cNvSpPr txBox="1"/>
            <p:nvPr/>
          </p:nvSpPr>
          <p:spPr>
            <a:xfrm>
              <a:off x="3732582" y="1706249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Visual</a:t>
              </a:r>
              <a:endParaRPr lang="zh-CN" altLang="en-US" b="1" dirty="0"/>
            </a:p>
          </p:txBody>
        </p:sp>
        <p:pic>
          <p:nvPicPr>
            <p:cNvPr id="10" name="图形 9" descr="眼睛 轮廓">
              <a:extLst>
                <a:ext uri="{FF2B5EF4-FFF2-40B4-BE49-F238E27FC236}">
                  <a16:creationId xmlns:a16="http://schemas.microsoft.com/office/drawing/2014/main" id="{25762F70-3CA6-45F0-8161-5452C0D1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63426" y="1658954"/>
              <a:ext cx="478205" cy="47820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249E59-0A50-4D1F-8E64-5B1A5041CA95}"/>
              </a:ext>
            </a:extLst>
          </p:cNvPr>
          <p:cNvGrpSpPr/>
          <p:nvPr/>
        </p:nvGrpSpPr>
        <p:grpSpPr>
          <a:xfrm>
            <a:off x="4908295" y="1615237"/>
            <a:ext cx="1188402" cy="478205"/>
            <a:chOff x="4508745" y="1645004"/>
            <a:chExt cx="1188402" cy="478205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32AD31B3-B416-4F51-AB46-873FAD9F2BF0}"/>
                </a:ext>
              </a:extLst>
            </p:cNvPr>
            <p:cNvSpPr txBox="1"/>
            <p:nvPr/>
          </p:nvSpPr>
          <p:spPr>
            <a:xfrm>
              <a:off x="4747848" y="1704150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Textual</a:t>
              </a:r>
              <a:endParaRPr lang="zh-CN" altLang="en-US" b="1" dirty="0"/>
            </a:p>
          </p:txBody>
        </p:sp>
        <p:pic>
          <p:nvPicPr>
            <p:cNvPr id="14" name="图形 13" descr="文本 轮廓">
              <a:extLst>
                <a:ext uri="{FF2B5EF4-FFF2-40B4-BE49-F238E27FC236}">
                  <a16:creationId xmlns:a16="http://schemas.microsoft.com/office/drawing/2014/main" id="{E31A0A43-329C-420F-ACE9-28277A5B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08745" y="1645004"/>
              <a:ext cx="478205" cy="47820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EA7392-4BEC-410F-8409-019F4B936D56}"/>
              </a:ext>
            </a:extLst>
          </p:cNvPr>
          <p:cNvGrpSpPr/>
          <p:nvPr/>
        </p:nvGrpSpPr>
        <p:grpSpPr>
          <a:xfrm>
            <a:off x="1826182" y="1615237"/>
            <a:ext cx="1263652" cy="478205"/>
            <a:chOff x="1860069" y="1633875"/>
            <a:chExt cx="1263652" cy="47820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694EA5E-6DD4-4D2D-A425-8375A41A7F45}"/>
                </a:ext>
              </a:extLst>
            </p:cNvPr>
            <p:cNvSpPr txBox="1"/>
            <p:nvPr/>
          </p:nvSpPr>
          <p:spPr>
            <a:xfrm>
              <a:off x="2310678" y="168866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Audio</a:t>
              </a:r>
              <a:endParaRPr lang="zh-CN" altLang="en-US" b="1" dirty="0"/>
            </a:p>
          </p:txBody>
        </p:sp>
        <p:pic>
          <p:nvPicPr>
            <p:cNvPr id="18" name="图形 17" descr="语音 轮廓">
              <a:extLst>
                <a:ext uri="{FF2B5EF4-FFF2-40B4-BE49-F238E27FC236}">
                  <a16:creationId xmlns:a16="http://schemas.microsoft.com/office/drawing/2014/main" id="{6C5DAA03-2960-499C-8BC9-B35D551D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0069" y="1633875"/>
              <a:ext cx="478205" cy="478205"/>
            </a:xfrm>
            <a:prstGeom prst="rect">
              <a:avLst/>
            </a:prstGeom>
          </p:spPr>
        </p:pic>
      </p:grpSp>
      <p:pic>
        <p:nvPicPr>
          <p:cNvPr id="29" name="图片 28" descr="一群人的聚会&#10;&#10;描述已自动生成">
            <a:extLst>
              <a:ext uri="{FF2B5EF4-FFF2-40B4-BE49-F238E27FC236}">
                <a16:creationId xmlns:a16="http://schemas.microsoft.com/office/drawing/2014/main" id="{34A137A7-9646-4851-B974-ECDEC0C6D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65" y="5642192"/>
            <a:ext cx="1416997" cy="88408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6AC2CC-166E-4F3B-8E45-8B41BE815B63}"/>
              </a:ext>
            </a:extLst>
          </p:cNvPr>
          <p:cNvGrpSpPr/>
          <p:nvPr/>
        </p:nvGrpSpPr>
        <p:grpSpPr>
          <a:xfrm>
            <a:off x="1710186" y="3175053"/>
            <a:ext cx="1188402" cy="478205"/>
            <a:chOff x="4508745" y="1645004"/>
            <a:chExt cx="1188402" cy="47820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2D7A810-A072-48DC-8171-D81B8D2AA045}"/>
                </a:ext>
              </a:extLst>
            </p:cNvPr>
            <p:cNvSpPr txBox="1"/>
            <p:nvPr/>
          </p:nvSpPr>
          <p:spPr>
            <a:xfrm>
              <a:off x="4747848" y="1704150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Textual</a:t>
              </a:r>
              <a:endParaRPr lang="zh-CN" altLang="en-US" b="1" dirty="0"/>
            </a:p>
          </p:txBody>
        </p:sp>
        <p:pic>
          <p:nvPicPr>
            <p:cNvPr id="48" name="图形 47" descr="文本 轮廓">
              <a:extLst>
                <a:ext uri="{FF2B5EF4-FFF2-40B4-BE49-F238E27FC236}">
                  <a16:creationId xmlns:a16="http://schemas.microsoft.com/office/drawing/2014/main" id="{ADE16817-A790-4353-9770-051691C3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08745" y="1645004"/>
              <a:ext cx="478205" cy="47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4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284" y="390395"/>
            <a:ext cx="1700183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How to train.</a:t>
            </a:r>
            <a:endParaRPr lang="zh-CN" altLang="en-US" sz="2000" b="1" dirty="0">
              <a:latin typeface="+mn-lt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66479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46826"/>
            <a:ext cx="269632" cy="26963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6E3C3-FA6D-471C-B8E9-4099F87980B4}"/>
              </a:ext>
            </a:extLst>
          </p:cNvPr>
          <p:cNvSpPr txBox="1"/>
          <p:nvPr/>
        </p:nvSpPr>
        <p:spPr>
          <a:xfrm>
            <a:off x="1135678" y="1180697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Pipeline: Two step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94070D-B881-42F9-8A0B-DFC494D859A1}"/>
              </a:ext>
            </a:extLst>
          </p:cNvPr>
          <p:cNvSpPr txBox="1"/>
          <p:nvPr/>
        </p:nvSpPr>
        <p:spPr>
          <a:xfrm>
            <a:off x="1135678" y="1786333"/>
            <a:ext cx="629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Extract the textual, visual, and audio features from the data. 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F3E6C-E0AF-41C2-B14A-9F20FE8D8D58}"/>
              </a:ext>
            </a:extLst>
          </p:cNvPr>
          <p:cNvGrpSpPr/>
          <p:nvPr/>
        </p:nvGrpSpPr>
        <p:grpSpPr>
          <a:xfrm>
            <a:off x="3765467" y="2344907"/>
            <a:ext cx="700274" cy="1174724"/>
            <a:chOff x="1651443" y="2393706"/>
            <a:chExt cx="700274" cy="1174724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E9174914-BA71-4525-91C8-5F263FBEF04F}"/>
                </a:ext>
              </a:extLst>
            </p:cNvPr>
            <p:cNvSpPr/>
            <p:nvPr/>
          </p:nvSpPr>
          <p:spPr>
            <a:xfrm rot="5400000">
              <a:off x="1406203" y="2638946"/>
              <a:ext cx="1174724" cy="68424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84F1B28-832B-42E5-A715-E1539F29FF7E}"/>
                </a:ext>
              </a:extLst>
            </p:cNvPr>
            <p:cNvSpPr txBox="1"/>
            <p:nvPr/>
          </p:nvSpPr>
          <p:spPr>
            <a:xfrm>
              <a:off x="1671723" y="2778127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CNN</a:t>
              </a:r>
              <a:endParaRPr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8C0C0C-5053-4807-A664-17C92FBE5EF2}"/>
              </a:ext>
            </a:extLst>
          </p:cNvPr>
          <p:cNvGrpSpPr/>
          <p:nvPr/>
        </p:nvGrpSpPr>
        <p:grpSpPr>
          <a:xfrm>
            <a:off x="7742291" y="2500006"/>
            <a:ext cx="1462406" cy="827976"/>
            <a:chOff x="3109295" y="2647679"/>
            <a:chExt cx="1462406" cy="827976"/>
          </a:xfrm>
        </p:grpSpPr>
        <p:sp>
          <p:nvSpPr>
            <p:cNvPr id="59" name="圆角矩形 167">
              <a:extLst>
                <a:ext uri="{FF2B5EF4-FFF2-40B4-BE49-F238E27FC236}">
                  <a16:creationId xmlns:a16="http://schemas.microsoft.com/office/drawing/2014/main" id="{F25D2272-BE3F-4845-A2C5-B71790ED93E8}"/>
                </a:ext>
              </a:extLst>
            </p:cNvPr>
            <p:cNvSpPr/>
            <p:nvPr/>
          </p:nvSpPr>
          <p:spPr>
            <a:xfrm>
              <a:off x="3109295" y="2647679"/>
              <a:ext cx="1462406" cy="827976"/>
            </a:xfrm>
            <a:prstGeom prst="roundRect">
              <a:avLst>
                <a:gd name="adj" fmla="val 11424"/>
              </a:avLst>
            </a:prstGeom>
            <a:solidFill>
              <a:srgbClr val="FFFF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en-AU" sz="1780" b="1" dirty="0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94A686-D09B-41F1-B392-49F75C3A1E21}"/>
                </a:ext>
              </a:extLst>
            </p:cNvPr>
            <p:cNvGrpSpPr/>
            <p:nvPr/>
          </p:nvGrpSpPr>
          <p:grpSpPr>
            <a:xfrm>
              <a:off x="3965316" y="2987485"/>
              <a:ext cx="470146" cy="441515"/>
              <a:chOff x="4160052" y="850998"/>
              <a:chExt cx="989330" cy="929082"/>
            </a:xfrm>
            <a:solidFill>
              <a:schemeClr val="accent1"/>
            </a:solidFill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1A3801DA-20E8-471B-9396-13519443D780}"/>
                  </a:ext>
                </a:extLst>
              </p:cNvPr>
              <p:cNvCxnSpPr/>
              <p:nvPr/>
            </p:nvCxnSpPr>
            <p:spPr>
              <a:xfrm>
                <a:off x="4249426" y="1780080"/>
                <a:ext cx="813955" cy="0"/>
              </a:xfrm>
              <a:prstGeom prst="line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515BB5E7-CBD9-4FFC-9564-145090FE7DD1}"/>
                  </a:ext>
                </a:extLst>
              </p:cNvPr>
              <p:cNvGrpSpPr/>
              <p:nvPr/>
            </p:nvGrpSpPr>
            <p:grpSpPr>
              <a:xfrm>
                <a:off x="4272963" y="925429"/>
                <a:ext cx="356924" cy="356924"/>
                <a:chOff x="4564540" y="1729688"/>
                <a:chExt cx="356923" cy="356923"/>
              </a:xfrm>
              <a:grpFill/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FDFDFB0A-D7AE-42B6-BCEB-9F6BBC05D75E}"/>
                    </a:ext>
                  </a:extLst>
                </p:cNvPr>
                <p:cNvSpPr/>
                <p:nvPr/>
              </p:nvSpPr>
              <p:spPr>
                <a:xfrm>
                  <a:off x="4564540" y="1729688"/>
                  <a:ext cx="356923" cy="3569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47FC20BB-3CE1-4EBB-B712-F73C03BA138C}"/>
                    </a:ext>
                  </a:extLst>
                </p:cNvPr>
                <p:cNvSpPr/>
                <p:nvPr/>
              </p:nvSpPr>
              <p:spPr>
                <a:xfrm>
                  <a:off x="4651243" y="1816391"/>
                  <a:ext cx="183515" cy="183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828DADD-DA2B-4F34-A207-715E1A747975}"/>
                  </a:ext>
                </a:extLst>
              </p:cNvPr>
              <p:cNvGrpSpPr/>
              <p:nvPr/>
            </p:nvGrpSpPr>
            <p:grpSpPr>
              <a:xfrm>
                <a:off x="4684470" y="925429"/>
                <a:ext cx="356924" cy="356924"/>
                <a:chOff x="4564540" y="1729688"/>
                <a:chExt cx="356923" cy="356923"/>
              </a:xfrm>
              <a:grpFill/>
            </p:grpSpPr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84784985-D037-4186-B111-2DF50967D872}"/>
                    </a:ext>
                  </a:extLst>
                </p:cNvPr>
                <p:cNvSpPr/>
                <p:nvPr/>
              </p:nvSpPr>
              <p:spPr>
                <a:xfrm>
                  <a:off x="4564540" y="1729688"/>
                  <a:ext cx="356923" cy="3569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C92EDCE6-EEFE-4A02-B324-060372CCF334}"/>
                    </a:ext>
                  </a:extLst>
                </p:cNvPr>
                <p:cNvSpPr/>
                <p:nvPr/>
              </p:nvSpPr>
              <p:spPr>
                <a:xfrm>
                  <a:off x="4651243" y="1816391"/>
                  <a:ext cx="183515" cy="183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58D6495-C807-4EE2-A414-7A85B6843EDB}"/>
                  </a:ext>
                </a:extLst>
              </p:cNvPr>
              <p:cNvSpPr/>
              <p:nvPr/>
            </p:nvSpPr>
            <p:spPr>
              <a:xfrm>
                <a:off x="4455477" y="1169432"/>
                <a:ext cx="401320" cy="610648"/>
              </a:xfrm>
              <a:prstGeom prst="ellipse">
                <a:avLst/>
              </a:prstGeom>
              <a:solidFill>
                <a:srgbClr val="FFA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流程图: 合并 36">
                <a:extLst>
                  <a:ext uri="{FF2B5EF4-FFF2-40B4-BE49-F238E27FC236}">
                    <a16:creationId xmlns:a16="http://schemas.microsoft.com/office/drawing/2014/main" id="{D9CE43E8-BD36-4E03-8FB7-78691C43A2E2}"/>
                  </a:ext>
                </a:extLst>
              </p:cNvPr>
              <p:cNvSpPr/>
              <p:nvPr/>
            </p:nvSpPr>
            <p:spPr>
              <a:xfrm>
                <a:off x="4160052" y="850998"/>
                <a:ext cx="989330" cy="99239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10000 w 10924"/>
                  <a:gd name="connsiteY0" fmla="*/ 0 h 10000"/>
                  <a:gd name="connsiteX1" fmla="*/ 5000 w 10924"/>
                  <a:gd name="connsiteY1" fmla="*/ 10000 h 10000"/>
                  <a:gd name="connsiteX2" fmla="*/ 0 w 10924"/>
                  <a:gd name="connsiteY2" fmla="*/ 0 h 10000"/>
                  <a:gd name="connsiteX3" fmla="*/ 10924 w 10924"/>
                  <a:gd name="connsiteY3" fmla="*/ 9214 h 10000"/>
                  <a:gd name="connsiteX0" fmla="*/ 10000 w 10000"/>
                  <a:gd name="connsiteY0" fmla="*/ 0 h 10000"/>
                  <a:gd name="connsiteX1" fmla="*/ 5000 w 10000"/>
                  <a:gd name="connsiteY1" fmla="*/ 10000 h 10000"/>
                  <a:gd name="connsiteX2" fmla="*/ 0 w 10000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10000">
                    <a:moveTo>
                      <a:pt x="10000" y="0"/>
                    </a:moveTo>
                    <a:lnTo>
                      <a:pt x="5000" y="10000"/>
                    </a:lnTo>
                    <a:lnTo>
                      <a:pt x="0" y="0"/>
                    </a:lnTo>
                  </a:path>
                </a:pathLst>
              </a:custGeom>
              <a:noFill/>
              <a:ln w="762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2D7F2D3-1B42-4BB8-8538-F718F7D78508}"/>
                </a:ext>
              </a:extLst>
            </p:cNvPr>
            <p:cNvSpPr txBox="1"/>
            <p:nvPr/>
          </p:nvSpPr>
          <p:spPr>
            <a:xfrm>
              <a:off x="3167514" y="2864489"/>
              <a:ext cx="14041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en-AU" b="1" dirty="0"/>
                <a:t>BERT</a:t>
              </a:r>
              <a:endParaRPr kumimoji="1" lang="en-US" altLang="en-AU" sz="1800" b="1" dirty="0"/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5877C57-3464-4899-B55A-EEBBBB2F3EC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369083" y="2932268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9E244D6-153E-4F9E-AA2F-AF147C8CB142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4465741" y="2913994"/>
            <a:ext cx="40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FACAA84D-8118-4BB6-AD86-A84A0F6DB973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341665" y="2913994"/>
            <a:ext cx="400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192D056-3EE9-4D8A-9B67-0BE1EBC1D1D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9204697" y="2913994"/>
            <a:ext cx="400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0E15E2A-259F-4971-8EDB-15412EF2A176}"/>
              </a:ext>
            </a:extLst>
          </p:cNvPr>
          <p:cNvGrpSpPr/>
          <p:nvPr/>
        </p:nvGrpSpPr>
        <p:grpSpPr>
          <a:xfrm>
            <a:off x="2160402" y="2675254"/>
            <a:ext cx="1188402" cy="478205"/>
            <a:chOff x="4508745" y="1645004"/>
            <a:chExt cx="1188402" cy="478205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2E86DFFD-FBF8-47AC-8D21-21C89A0CB416}"/>
                </a:ext>
              </a:extLst>
            </p:cNvPr>
            <p:cNvSpPr txBox="1"/>
            <p:nvPr/>
          </p:nvSpPr>
          <p:spPr>
            <a:xfrm>
              <a:off x="4747848" y="1704150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Textual</a:t>
              </a:r>
              <a:endParaRPr lang="zh-CN" altLang="en-US" b="1" dirty="0"/>
            </a:p>
          </p:txBody>
        </p:sp>
        <p:pic>
          <p:nvPicPr>
            <p:cNvPr id="110" name="图形 109" descr="文本 轮廓">
              <a:extLst>
                <a:ext uri="{FF2B5EF4-FFF2-40B4-BE49-F238E27FC236}">
                  <a16:creationId xmlns:a16="http://schemas.microsoft.com/office/drawing/2014/main" id="{1CEC50FB-9D6E-433E-9841-CD939EFF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8745" y="1645004"/>
              <a:ext cx="478205" cy="478205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EEDC8CF-CA98-486D-85D6-B30BD8245980}"/>
              </a:ext>
            </a:extLst>
          </p:cNvPr>
          <p:cNvGrpSpPr/>
          <p:nvPr/>
        </p:nvGrpSpPr>
        <p:grpSpPr>
          <a:xfrm>
            <a:off x="6168155" y="2674892"/>
            <a:ext cx="1188402" cy="478205"/>
            <a:chOff x="4508745" y="1645004"/>
            <a:chExt cx="1188402" cy="478205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2EE50ED-97E6-4BA5-A1E0-299C29D2D3DE}"/>
                </a:ext>
              </a:extLst>
            </p:cNvPr>
            <p:cNvSpPr txBox="1"/>
            <p:nvPr/>
          </p:nvSpPr>
          <p:spPr>
            <a:xfrm>
              <a:off x="4747848" y="1704150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Textual</a:t>
              </a:r>
              <a:endParaRPr lang="zh-CN" altLang="en-US" b="1" dirty="0"/>
            </a:p>
          </p:txBody>
        </p:sp>
        <p:pic>
          <p:nvPicPr>
            <p:cNvPr id="113" name="图形 112" descr="文本 轮廓">
              <a:extLst>
                <a:ext uri="{FF2B5EF4-FFF2-40B4-BE49-F238E27FC236}">
                  <a16:creationId xmlns:a16="http://schemas.microsoft.com/office/drawing/2014/main" id="{9965505F-1F66-44E5-B0BF-278FBB9D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8745" y="1645004"/>
              <a:ext cx="478205" cy="478205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AC27184-2CC1-4DC6-931B-E398A5F63C93}"/>
              </a:ext>
            </a:extLst>
          </p:cNvPr>
          <p:cNvSpPr/>
          <p:nvPr/>
        </p:nvSpPr>
        <p:spPr>
          <a:xfrm>
            <a:off x="5009387" y="2799184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A87D462-3FA9-4343-910C-0F0A21FB24AA}"/>
              </a:ext>
            </a:extLst>
          </p:cNvPr>
          <p:cNvSpPr/>
          <p:nvPr/>
        </p:nvSpPr>
        <p:spPr>
          <a:xfrm>
            <a:off x="9762190" y="2793663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1E4AA48-D5C6-436B-B59B-B3F2FD3223B9}"/>
              </a:ext>
            </a:extLst>
          </p:cNvPr>
          <p:cNvSpPr txBox="1"/>
          <p:nvPr/>
        </p:nvSpPr>
        <p:spPr>
          <a:xfrm>
            <a:off x="1315473" y="3578777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Train: Emotion recognition</a:t>
            </a:r>
          </a:p>
          <a:p>
            <a:r>
              <a:rPr lang="en-US" altLang="zh-CN" dirty="0"/>
              <a:t>Therefore, the representation contains no conversational context information. </a:t>
            </a: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F2F446A-DC59-42E9-91E5-30CD715E0FCD}"/>
              </a:ext>
            </a:extLst>
          </p:cNvPr>
          <p:cNvSpPr txBox="1"/>
          <p:nvPr/>
        </p:nvSpPr>
        <p:spPr>
          <a:xfrm>
            <a:off x="1129566" y="4612533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Conversational context modeling. </a:t>
            </a:r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14E6A84-44EC-4439-A0D0-454C831AA253}"/>
              </a:ext>
            </a:extLst>
          </p:cNvPr>
          <p:cNvSpPr/>
          <p:nvPr/>
        </p:nvSpPr>
        <p:spPr>
          <a:xfrm>
            <a:off x="3740837" y="5370781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260DE1B-B2F9-49F7-A554-C8A87449DD6A}"/>
              </a:ext>
            </a:extLst>
          </p:cNvPr>
          <p:cNvSpPr/>
          <p:nvPr/>
        </p:nvSpPr>
        <p:spPr>
          <a:xfrm>
            <a:off x="3740836" y="5745322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BED1914-E621-491B-BC9D-76AE5C444EDD}"/>
              </a:ext>
            </a:extLst>
          </p:cNvPr>
          <p:cNvSpPr/>
          <p:nvPr/>
        </p:nvSpPr>
        <p:spPr>
          <a:xfrm>
            <a:off x="3740836" y="6119863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984C400-1873-4F24-B718-69822736E476}"/>
              </a:ext>
            </a:extLst>
          </p:cNvPr>
          <p:cNvSpPr/>
          <p:nvPr/>
        </p:nvSpPr>
        <p:spPr>
          <a:xfrm>
            <a:off x="4888035" y="5219661"/>
            <a:ext cx="1679728" cy="1247944"/>
          </a:xfrm>
          <a:prstGeom prst="roundRect">
            <a:avLst>
              <a:gd name="adj" fmla="val 686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Modeling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09D6297-A7C0-467C-AE10-E9E181E06659}"/>
              </a:ext>
            </a:extLst>
          </p:cNvPr>
          <p:cNvCxnSpPr>
            <a:cxnSpLocks/>
          </p:cNvCxnSpPr>
          <p:nvPr/>
        </p:nvCxnSpPr>
        <p:spPr>
          <a:xfrm>
            <a:off x="4491650" y="546282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BB97AE49-A667-4CBB-9D2F-9F40633B0A8F}"/>
              </a:ext>
            </a:extLst>
          </p:cNvPr>
          <p:cNvCxnSpPr>
            <a:cxnSpLocks/>
          </p:cNvCxnSpPr>
          <p:nvPr/>
        </p:nvCxnSpPr>
        <p:spPr>
          <a:xfrm>
            <a:off x="4491649" y="583736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71921F48-8E31-4880-BE1D-3D6D6BF9A4E9}"/>
              </a:ext>
            </a:extLst>
          </p:cNvPr>
          <p:cNvCxnSpPr>
            <a:cxnSpLocks/>
          </p:cNvCxnSpPr>
          <p:nvPr/>
        </p:nvCxnSpPr>
        <p:spPr>
          <a:xfrm>
            <a:off x="4488437" y="6211908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266CB42-5DD7-495D-BD1B-E52EB311110A}"/>
              </a:ext>
            </a:extLst>
          </p:cNvPr>
          <p:cNvCxnSpPr>
            <a:cxnSpLocks/>
          </p:cNvCxnSpPr>
          <p:nvPr/>
        </p:nvCxnSpPr>
        <p:spPr>
          <a:xfrm>
            <a:off x="6567764" y="546282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651CFC1-D29B-415D-AA3F-91563A11E072}"/>
              </a:ext>
            </a:extLst>
          </p:cNvPr>
          <p:cNvCxnSpPr>
            <a:cxnSpLocks/>
          </p:cNvCxnSpPr>
          <p:nvPr/>
        </p:nvCxnSpPr>
        <p:spPr>
          <a:xfrm>
            <a:off x="6567763" y="583736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4841BC5-6EE6-409E-8193-12D324069CE6}"/>
              </a:ext>
            </a:extLst>
          </p:cNvPr>
          <p:cNvCxnSpPr>
            <a:cxnSpLocks/>
          </p:cNvCxnSpPr>
          <p:nvPr/>
        </p:nvCxnSpPr>
        <p:spPr>
          <a:xfrm>
            <a:off x="6564551" y="6211908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E691BA1A-DEA0-4B7A-8F98-87CF6A9FE54B}"/>
              </a:ext>
            </a:extLst>
          </p:cNvPr>
          <p:cNvSpPr/>
          <p:nvPr/>
        </p:nvSpPr>
        <p:spPr>
          <a:xfrm>
            <a:off x="6967360" y="5350292"/>
            <a:ext cx="225074" cy="22507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775A9B77-CDEE-426C-801C-B909F5C8E7BC}"/>
              </a:ext>
            </a:extLst>
          </p:cNvPr>
          <p:cNvSpPr/>
          <p:nvPr/>
        </p:nvSpPr>
        <p:spPr>
          <a:xfrm>
            <a:off x="6971584" y="5724832"/>
            <a:ext cx="225074" cy="22507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48732E7C-67EE-42C7-9E03-A15C36F5910B}"/>
              </a:ext>
            </a:extLst>
          </p:cNvPr>
          <p:cNvSpPr/>
          <p:nvPr/>
        </p:nvSpPr>
        <p:spPr>
          <a:xfrm>
            <a:off x="6971584" y="6099371"/>
            <a:ext cx="225074" cy="22507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5E57D73-7108-4211-866B-BF6825AB4E62}"/>
              </a:ext>
            </a:extLst>
          </p:cNvPr>
          <p:cNvSpPr txBox="1"/>
          <p:nvPr/>
        </p:nvSpPr>
        <p:spPr>
          <a:xfrm>
            <a:off x="3577408" y="6426640"/>
            <a:ext cx="10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Freezing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2075EC0-149B-44B4-8150-2BAE5C05940F}"/>
              </a:ext>
            </a:extLst>
          </p:cNvPr>
          <p:cNvSpPr txBox="1"/>
          <p:nvPr/>
        </p:nvSpPr>
        <p:spPr>
          <a:xfrm>
            <a:off x="1913506" y="5652703"/>
            <a:ext cx="166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conversation</a:t>
            </a:r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D9A66598-4E6B-4D14-94C8-5A285EFA9875}"/>
              </a:ext>
            </a:extLst>
          </p:cNvPr>
          <p:cNvSpPr/>
          <p:nvPr/>
        </p:nvSpPr>
        <p:spPr>
          <a:xfrm>
            <a:off x="3528103" y="5434551"/>
            <a:ext cx="174090" cy="8411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左大括号 128">
            <a:extLst>
              <a:ext uri="{FF2B5EF4-FFF2-40B4-BE49-F238E27FC236}">
                <a16:creationId xmlns:a16="http://schemas.microsoft.com/office/drawing/2014/main" id="{5A8D6BDD-3A58-4F0B-9983-C3FE7ED66597}"/>
              </a:ext>
            </a:extLst>
          </p:cNvPr>
          <p:cNvSpPr/>
          <p:nvPr/>
        </p:nvSpPr>
        <p:spPr>
          <a:xfrm flipH="1">
            <a:off x="7280924" y="5424488"/>
            <a:ext cx="174089" cy="8411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190AB8D-498A-437D-BA9F-07403030717C}"/>
              </a:ext>
            </a:extLst>
          </p:cNvPr>
          <p:cNvSpPr txBox="1"/>
          <p:nvPr/>
        </p:nvSpPr>
        <p:spPr>
          <a:xfrm>
            <a:off x="7557493" y="5521888"/>
            <a:ext cx="290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 for every utterance in the conversation</a:t>
            </a:r>
            <a:endParaRPr lang="zh-CN" altLang="en-US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DE5C06D-2184-4FF5-B1F5-0B0F2E90154C}"/>
              </a:ext>
            </a:extLst>
          </p:cNvPr>
          <p:cNvSpPr txBox="1"/>
          <p:nvPr/>
        </p:nvSpPr>
        <p:spPr>
          <a:xfrm>
            <a:off x="8112742" y="6518886"/>
            <a:ext cx="404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Batch size can be set to a normal number: 32; 64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49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284" y="390395"/>
            <a:ext cx="1700183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How to train.</a:t>
            </a:r>
            <a:endParaRPr lang="zh-CN" altLang="en-US" sz="2000" b="1" dirty="0">
              <a:latin typeface="+mn-lt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66479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46826"/>
            <a:ext cx="269632" cy="26963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6E3C3-FA6D-471C-B8E9-4099F87980B4}"/>
              </a:ext>
            </a:extLst>
          </p:cNvPr>
          <p:cNvSpPr txBox="1"/>
          <p:nvPr/>
        </p:nvSpPr>
        <p:spPr>
          <a:xfrm>
            <a:off x="1135678" y="88645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Online: One step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94070D-B881-42F9-8A0B-DFC494D859A1}"/>
              </a:ext>
            </a:extLst>
          </p:cNvPr>
          <p:cNvSpPr txBox="1"/>
          <p:nvPr/>
        </p:nvSpPr>
        <p:spPr>
          <a:xfrm>
            <a:off x="1982534" y="5669211"/>
            <a:ext cx="822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Emotion recognition to extract textual features; Emotion Recognition directly. 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D4A529-D542-45CF-BD8E-813E911365AC}"/>
              </a:ext>
            </a:extLst>
          </p:cNvPr>
          <p:cNvGrpSpPr/>
          <p:nvPr/>
        </p:nvGrpSpPr>
        <p:grpSpPr>
          <a:xfrm>
            <a:off x="487273" y="1373726"/>
            <a:ext cx="11281930" cy="4312770"/>
            <a:chOff x="297374" y="1720314"/>
            <a:chExt cx="11281930" cy="4312770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B0E15E2A-259F-4971-8EDB-15412EF2A176}"/>
                </a:ext>
              </a:extLst>
            </p:cNvPr>
            <p:cNvGrpSpPr/>
            <p:nvPr/>
          </p:nvGrpSpPr>
          <p:grpSpPr>
            <a:xfrm>
              <a:off x="869850" y="5554879"/>
              <a:ext cx="1188402" cy="478205"/>
              <a:chOff x="4508745" y="1645004"/>
              <a:chExt cx="1188402" cy="478205"/>
            </a:xfrm>
          </p:grpSpPr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E86DFFD-FBF8-47AC-8D21-21C89A0CB416}"/>
                  </a:ext>
                </a:extLst>
              </p:cNvPr>
              <p:cNvSpPr txBox="1"/>
              <p:nvPr/>
            </p:nvSpPr>
            <p:spPr>
              <a:xfrm>
                <a:off x="4747848" y="1704150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Textual</a:t>
                </a:r>
                <a:endParaRPr lang="zh-CN" altLang="en-US" b="1" dirty="0"/>
              </a:p>
            </p:txBody>
          </p:sp>
          <p:pic>
            <p:nvPicPr>
              <p:cNvPr id="110" name="图形 109" descr="文本 轮廓">
                <a:extLst>
                  <a:ext uri="{FF2B5EF4-FFF2-40B4-BE49-F238E27FC236}">
                    <a16:creationId xmlns:a16="http://schemas.microsoft.com/office/drawing/2014/main" id="{1CEC50FB-9D6E-433E-9841-CD939EFF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08745" y="1645004"/>
                <a:ext cx="478205" cy="478205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AC27184-2CC1-4DC6-931B-E398A5F63C93}"/>
                </a:ext>
              </a:extLst>
            </p:cNvPr>
            <p:cNvSpPr/>
            <p:nvPr/>
          </p:nvSpPr>
          <p:spPr>
            <a:xfrm>
              <a:off x="5599101" y="2496005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260DE1B-B2F9-49F7-A554-C8A87449DD6A}"/>
                </a:ext>
              </a:extLst>
            </p:cNvPr>
            <p:cNvSpPr/>
            <p:nvPr/>
          </p:nvSpPr>
          <p:spPr>
            <a:xfrm>
              <a:off x="5599101" y="4850734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BED1914-E621-491B-BC9D-76AE5C444EDD}"/>
                </a:ext>
              </a:extLst>
            </p:cNvPr>
            <p:cNvSpPr/>
            <p:nvPr/>
          </p:nvSpPr>
          <p:spPr>
            <a:xfrm>
              <a:off x="5599101" y="3683036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984C400-1873-4F24-B718-69822736E476}"/>
                </a:ext>
              </a:extLst>
            </p:cNvPr>
            <p:cNvSpPr/>
            <p:nvPr/>
          </p:nvSpPr>
          <p:spPr>
            <a:xfrm>
              <a:off x="6893038" y="2032055"/>
              <a:ext cx="1207237" cy="3522819"/>
            </a:xfrm>
            <a:prstGeom prst="roundRect">
              <a:avLst>
                <a:gd name="adj" fmla="val 686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Context Modeling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309D6297-A7C0-467C-AE10-E9E181E06659}"/>
                </a:ext>
              </a:extLst>
            </p:cNvPr>
            <p:cNvCxnSpPr>
              <a:cxnSpLocks/>
            </p:cNvCxnSpPr>
            <p:nvPr/>
          </p:nvCxnSpPr>
          <p:spPr>
            <a:xfrm>
              <a:off x="2065284" y="4942783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BB97AE49-A667-4CBB-9D2F-9F40633B0A8F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52" y="3775085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1921F48-8E31-4880-BE1D-3D6D6BF9A4E9}"/>
                </a:ext>
              </a:extLst>
            </p:cNvPr>
            <p:cNvCxnSpPr>
              <a:cxnSpLocks/>
            </p:cNvCxnSpPr>
            <p:nvPr/>
          </p:nvCxnSpPr>
          <p:spPr>
            <a:xfrm>
              <a:off x="2065284" y="2605169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8266CB42-5DD7-495D-BD1B-E52EB311110A}"/>
                </a:ext>
              </a:extLst>
            </p:cNvPr>
            <p:cNvCxnSpPr>
              <a:cxnSpLocks/>
            </p:cNvCxnSpPr>
            <p:nvPr/>
          </p:nvCxnSpPr>
          <p:spPr>
            <a:xfrm>
              <a:off x="5160681" y="2588054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D651CFC1-D29B-415D-AA3F-91563A11E072}"/>
                </a:ext>
              </a:extLst>
            </p:cNvPr>
            <p:cNvCxnSpPr>
              <a:cxnSpLocks/>
            </p:cNvCxnSpPr>
            <p:nvPr/>
          </p:nvCxnSpPr>
          <p:spPr>
            <a:xfrm>
              <a:off x="5160680" y="3770014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C4841BC5-6EE6-409E-8193-12D324069CE6}"/>
                </a:ext>
              </a:extLst>
            </p:cNvPr>
            <p:cNvCxnSpPr>
              <a:cxnSpLocks/>
            </p:cNvCxnSpPr>
            <p:nvPr/>
          </p:nvCxnSpPr>
          <p:spPr>
            <a:xfrm>
              <a:off x="5164419" y="4951974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691BA1A-DEA0-4B7A-8F98-87CF6A9FE54B}"/>
                </a:ext>
              </a:extLst>
            </p:cNvPr>
            <p:cNvSpPr/>
            <p:nvPr/>
          </p:nvSpPr>
          <p:spPr>
            <a:xfrm>
              <a:off x="8844296" y="4835316"/>
              <a:ext cx="225074" cy="22507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775A9B77-CDEE-426C-801C-B909F5C8E7BC}"/>
                </a:ext>
              </a:extLst>
            </p:cNvPr>
            <p:cNvSpPr/>
            <p:nvPr/>
          </p:nvSpPr>
          <p:spPr>
            <a:xfrm>
              <a:off x="8844296" y="3667244"/>
              <a:ext cx="225074" cy="22507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48732E7C-67EE-42C7-9E03-A15C36F5910B}"/>
                </a:ext>
              </a:extLst>
            </p:cNvPr>
            <p:cNvSpPr/>
            <p:nvPr/>
          </p:nvSpPr>
          <p:spPr>
            <a:xfrm>
              <a:off x="8823265" y="2475517"/>
              <a:ext cx="225074" cy="22507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2075EC0-149B-44B4-8150-2BAE5C05940F}"/>
                </a:ext>
              </a:extLst>
            </p:cNvPr>
            <p:cNvSpPr txBox="1"/>
            <p:nvPr/>
          </p:nvSpPr>
          <p:spPr>
            <a:xfrm rot="16200000">
              <a:off x="-349154" y="3528733"/>
              <a:ext cx="1662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 conversation</a:t>
              </a:r>
              <a:endParaRPr lang="zh-CN" altLang="en-US" dirty="0"/>
            </a:p>
          </p:txBody>
        </p:sp>
        <p:sp>
          <p:nvSpPr>
            <p:cNvPr id="36" name="左大括号 35">
              <a:extLst>
                <a:ext uri="{FF2B5EF4-FFF2-40B4-BE49-F238E27FC236}">
                  <a16:creationId xmlns:a16="http://schemas.microsoft.com/office/drawing/2014/main" id="{D9A66598-4E6B-4D14-94C8-5A285EFA9875}"/>
                </a:ext>
              </a:extLst>
            </p:cNvPr>
            <p:cNvSpPr/>
            <p:nvPr/>
          </p:nvSpPr>
          <p:spPr>
            <a:xfrm>
              <a:off x="733994" y="2283868"/>
              <a:ext cx="369333" cy="293579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左大括号 128">
              <a:extLst>
                <a:ext uri="{FF2B5EF4-FFF2-40B4-BE49-F238E27FC236}">
                  <a16:creationId xmlns:a16="http://schemas.microsoft.com/office/drawing/2014/main" id="{5A8D6BDD-3A58-4F0B-9983-C3FE7ED66597}"/>
                </a:ext>
              </a:extLst>
            </p:cNvPr>
            <p:cNvSpPr/>
            <p:nvPr/>
          </p:nvSpPr>
          <p:spPr>
            <a:xfrm flipH="1">
              <a:off x="9352627" y="2475517"/>
              <a:ext cx="234494" cy="258487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190AB8D-498A-437D-BA9F-07403030717C}"/>
                </a:ext>
              </a:extLst>
            </p:cNvPr>
            <p:cNvSpPr txBox="1"/>
            <p:nvPr/>
          </p:nvSpPr>
          <p:spPr>
            <a:xfrm>
              <a:off x="9708419" y="3290098"/>
              <a:ext cx="18708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Predict for every utterance in the conversation</a:t>
              </a:r>
              <a:endParaRPr lang="zh-CN" alt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2F336FB-B314-40A3-A752-128BA00560AC}"/>
                </a:ext>
              </a:extLst>
            </p:cNvPr>
            <p:cNvGrpSpPr/>
            <p:nvPr/>
          </p:nvGrpSpPr>
          <p:grpSpPr>
            <a:xfrm>
              <a:off x="1145365" y="2226792"/>
              <a:ext cx="747601" cy="722524"/>
              <a:chOff x="1145365" y="2417294"/>
              <a:chExt cx="747601" cy="722524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D39A2C7-39D1-493A-B6FA-C723F4D25865}"/>
                  </a:ext>
                </a:extLst>
              </p:cNvPr>
              <p:cNvSpPr/>
              <p:nvPr/>
            </p:nvSpPr>
            <p:spPr>
              <a:xfrm>
                <a:off x="1145365" y="2417294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6957EFD-F72F-430C-BCC3-4B1F8BBFA2E3}"/>
                  </a:ext>
                </a:extLst>
              </p:cNvPr>
              <p:cNvSpPr/>
              <p:nvPr/>
            </p:nvSpPr>
            <p:spPr>
              <a:xfrm>
                <a:off x="1145365" y="2686507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016501B-78E3-4FC6-9116-A6BAA1BF2826}"/>
                  </a:ext>
                </a:extLst>
              </p:cNvPr>
              <p:cNvSpPr/>
              <p:nvPr/>
            </p:nvSpPr>
            <p:spPr>
              <a:xfrm>
                <a:off x="1145365" y="2955720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9F9C3D47-60F7-4DEA-8798-42F182967D3F}"/>
                </a:ext>
              </a:extLst>
            </p:cNvPr>
            <p:cNvGrpSpPr/>
            <p:nvPr/>
          </p:nvGrpSpPr>
          <p:grpSpPr>
            <a:xfrm>
              <a:off x="1145365" y="3418519"/>
              <a:ext cx="747601" cy="722524"/>
              <a:chOff x="1145365" y="2417294"/>
              <a:chExt cx="747601" cy="722524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51C304E-8415-4E17-B124-AADE3BF9B9C5}"/>
                  </a:ext>
                </a:extLst>
              </p:cNvPr>
              <p:cNvSpPr/>
              <p:nvPr/>
            </p:nvSpPr>
            <p:spPr>
              <a:xfrm>
                <a:off x="1145365" y="2417294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762D9DBD-F683-4044-BD0F-4B85380E2A2F}"/>
                  </a:ext>
                </a:extLst>
              </p:cNvPr>
              <p:cNvSpPr/>
              <p:nvPr/>
            </p:nvSpPr>
            <p:spPr>
              <a:xfrm>
                <a:off x="1145365" y="2686507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C252E1D0-029B-43EE-8895-AAC38D437BF2}"/>
                  </a:ext>
                </a:extLst>
              </p:cNvPr>
              <p:cNvSpPr/>
              <p:nvPr/>
            </p:nvSpPr>
            <p:spPr>
              <a:xfrm>
                <a:off x="1145365" y="2955720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936391FC-BD30-46DC-95F7-09F13098B5D4}"/>
                </a:ext>
              </a:extLst>
            </p:cNvPr>
            <p:cNvGrpSpPr/>
            <p:nvPr/>
          </p:nvGrpSpPr>
          <p:grpSpPr>
            <a:xfrm>
              <a:off x="1133501" y="4586591"/>
              <a:ext cx="747601" cy="722524"/>
              <a:chOff x="1145365" y="2417294"/>
              <a:chExt cx="747601" cy="722524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898DABFD-AB78-4EE2-A4E0-D958DB5357AC}"/>
                  </a:ext>
                </a:extLst>
              </p:cNvPr>
              <p:cNvSpPr/>
              <p:nvPr/>
            </p:nvSpPr>
            <p:spPr>
              <a:xfrm>
                <a:off x="1145365" y="2417294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C174B414-84D9-4253-AA0B-757C181166EB}"/>
                  </a:ext>
                </a:extLst>
              </p:cNvPr>
              <p:cNvSpPr/>
              <p:nvPr/>
            </p:nvSpPr>
            <p:spPr>
              <a:xfrm>
                <a:off x="1145365" y="2686507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36532B71-A557-4992-AB75-8593DCB809F8}"/>
                  </a:ext>
                </a:extLst>
              </p:cNvPr>
              <p:cNvSpPr/>
              <p:nvPr/>
            </p:nvSpPr>
            <p:spPr>
              <a:xfrm>
                <a:off x="1145365" y="2955720"/>
                <a:ext cx="747601" cy="18409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6498496-924D-45E0-9B9D-EF26368033CF}"/>
                </a:ext>
              </a:extLst>
            </p:cNvPr>
            <p:cNvGrpSpPr/>
            <p:nvPr/>
          </p:nvGrpSpPr>
          <p:grpSpPr>
            <a:xfrm>
              <a:off x="2604878" y="1720314"/>
              <a:ext cx="2514726" cy="4263043"/>
              <a:chOff x="2640567" y="1414260"/>
              <a:chExt cx="2514726" cy="426304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5336997F-F595-4906-A918-4AADCCA5CE08}"/>
                  </a:ext>
                </a:extLst>
              </p:cNvPr>
              <p:cNvSpPr/>
              <p:nvPr/>
            </p:nvSpPr>
            <p:spPr>
              <a:xfrm>
                <a:off x="2640567" y="1414260"/>
                <a:ext cx="2514726" cy="4263043"/>
              </a:xfrm>
              <a:prstGeom prst="roundRect">
                <a:avLst>
                  <a:gd name="adj" fmla="val 396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4386712-C262-4797-8538-6BD798F91834}"/>
                  </a:ext>
                </a:extLst>
              </p:cNvPr>
              <p:cNvGrpSpPr/>
              <p:nvPr/>
            </p:nvGrpSpPr>
            <p:grpSpPr>
              <a:xfrm>
                <a:off x="3199178" y="3100370"/>
                <a:ext cx="1505727" cy="1174724"/>
                <a:chOff x="3369083" y="2344907"/>
                <a:chExt cx="1505727" cy="1174724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97DF3E6C-E0AF-41C2-B14A-9F20FE8D8D58}"/>
                    </a:ext>
                  </a:extLst>
                </p:cNvPr>
                <p:cNvGrpSpPr/>
                <p:nvPr/>
              </p:nvGrpSpPr>
              <p:grpSpPr>
                <a:xfrm>
                  <a:off x="3765467" y="2344907"/>
                  <a:ext cx="701877" cy="1174724"/>
                  <a:chOff x="1651443" y="2393706"/>
                  <a:chExt cx="701877" cy="1174724"/>
                </a:xfrm>
              </p:grpSpPr>
              <p:sp>
                <p:nvSpPr>
                  <p:cNvPr id="8" name="梯形 7">
                    <a:extLst>
                      <a:ext uri="{FF2B5EF4-FFF2-40B4-BE49-F238E27FC236}">
                        <a16:creationId xmlns:a16="http://schemas.microsoft.com/office/drawing/2014/main" id="{E9174914-BA71-4525-91C8-5F263FBEF0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06203" y="2638946"/>
                    <a:ext cx="1174724" cy="684243"/>
                  </a:xfrm>
                  <a:prstGeom prst="trapezoid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084F1B28-832B-42E5-A715-E1539F29FF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723" y="2778127"/>
                    <a:ext cx="681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RNN</a:t>
                    </a:r>
                    <a:endParaRPr lang="zh-CN" altLang="en-US" b="1" dirty="0"/>
                  </a:p>
                </p:txBody>
              </p:sp>
            </p:grp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25877C57-3464-4899-B55A-EEBBBB2F3EC6}"/>
                    </a:ext>
                  </a:extLst>
                </p:cNvPr>
                <p:cNvCxnSpPr>
                  <a:cxnSpLocks/>
                  <a:endCxn id="8" idx="2"/>
                </p:cNvCxnSpPr>
                <p:nvPr/>
              </p:nvCxnSpPr>
              <p:spPr>
                <a:xfrm>
                  <a:off x="3369083" y="2932268"/>
                  <a:ext cx="39638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箭头连接符 104">
                  <a:extLst>
                    <a:ext uri="{FF2B5EF4-FFF2-40B4-BE49-F238E27FC236}">
                      <a16:creationId xmlns:a16="http://schemas.microsoft.com/office/drawing/2014/main" id="{E9E244D6-153E-4F9E-AA2F-AF147C8CB142}"/>
                    </a:ext>
                  </a:extLst>
                </p:cNvPr>
                <p:cNvCxnSpPr>
                  <a:cxnSpLocks/>
                  <a:stCxn id="56" idx="3"/>
                </p:cNvCxnSpPr>
                <p:nvPr/>
              </p:nvCxnSpPr>
              <p:spPr>
                <a:xfrm>
                  <a:off x="4467344" y="2913994"/>
                  <a:ext cx="40746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A4C7F55-19C6-4CA7-875E-EE548090FA86}"/>
                  </a:ext>
                </a:extLst>
              </p:cNvPr>
              <p:cNvGrpSpPr/>
              <p:nvPr/>
            </p:nvGrpSpPr>
            <p:grpSpPr>
              <a:xfrm>
                <a:off x="2805571" y="4507063"/>
                <a:ext cx="2263658" cy="827976"/>
                <a:chOff x="2997747" y="3796972"/>
                <a:chExt cx="2263658" cy="827976"/>
              </a:xfrm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18C0C0C-5053-4807-A664-17C92FBE5EF2}"/>
                    </a:ext>
                  </a:extLst>
                </p:cNvPr>
                <p:cNvGrpSpPr/>
                <p:nvPr/>
              </p:nvGrpSpPr>
              <p:grpSpPr>
                <a:xfrm>
                  <a:off x="3398373" y="3796972"/>
                  <a:ext cx="1462406" cy="827976"/>
                  <a:chOff x="3109295" y="2647679"/>
                  <a:chExt cx="1462406" cy="827976"/>
                </a:xfrm>
              </p:grpSpPr>
              <p:sp>
                <p:nvSpPr>
                  <p:cNvPr id="59" name="圆角矩形 167">
                    <a:extLst>
                      <a:ext uri="{FF2B5EF4-FFF2-40B4-BE49-F238E27FC236}">
                        <a16:creationId xmlns:a16="http://schemas.microsoft.com/office/drawing/2014/main" id="{F25D2272-BE3F-4845-A2C5-B71790ED93E8}"/>
                      </a:ext>
                    </a:extLst>
                  </p:cNvPr>
                  <p:cNvSpPr/>
                  <p:nvPr/>
                </p:nvSpPr>
                <p:spPr>
                  <a:xfrm>
                    <a:off x="3109295" y="2647679"/>
                    <a:ext cx="1462406" cy="827976"/>
                  </a:xfrm>
                  <a:prstGeom prst="roundRect">
                    <a:avLst>
                      <a:gd name="adj" fmla="val 11424"/>
                    </a:avLst>
                  </a:prstGeom>
                  <a:solidFill>
                    <a:srgbClr val="FFFFB7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en-AU" sz="1780" b="1" dirty="0"/>
                  </a:p>
                </p:txBody>
              </p:sp>
              <p:grpSp>
                <p:nvGrpSpPr>
                  <p:cNvPr id="60" name="组合 59">
                    <a:extLst>
                      <a:ext uri="{FF2B5EF4-FFF2-40B4-BE49-F238E27FC236}">
                        <a16:creationId xmlns:a16="http://schemas.microsoft.com/office/drawing/2014/main" id="{A994A686-D09B-41F1-B392-49F75C3A1E21}"/>
                      </a:ext>
                    </a:extLst>
                  </p:cNvPr>
                  <p:cNvGrpSpPr/>
                  <p:nvPr/>
                </p:nvGrpSpPr>
                <p:grpSpPr>
                  <a:xfrm>
                    <a:off x="3965316" y="2987485"/>
                    <a:ext cx="470146" cy="441515"/>
                    <a:chOff x="4160052" y="850998"/>
                    <a:chExt cx="989330" cy="929082"/>
                  </a:xfrm>
                  <a:solidFill>
                    <a:schemeClr val="accent1"/>
                  </a:solidFill>
                </p:grpSpPr>
                <p:cxnSp>
                  <p:nvCxnSpPr>
                    <p:cNvPr id="62" name="直接连接符 61">
                      <a:extLst>
                        <a:ext uri="{FF2B5EF4-FFF2-40B4-BE49-F238E27FC236}">
                          <a16:creationId xmlns:a16="http://schemas.microsoft.com/office/drawing/2014/main" id="{1A3801DA-20E8-471B-9396-13519443D7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49426" y="1780080"/>
                      <a:ext cx="813955" cy="0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3" name="组合 62">
                      <a:extLst>
                        <a:ext uri="{FF2B5EF4-FFF2-40B4-BE49-F238E27FC236}">
                          <a16:creationId xmlns:a16="http://schemas.microsoft.com/office/drawing/2014/main" id="{515BB5E7-CBD9-4FFC-9564-145090FE7D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72963" y="925429"/>
                      <a:ext cx="356924" cy="356924"/>
                      <a:chOff x="4564540" y="1729688"/>
                      <a:chExt cx="356923" cy="356923"/>
                    </a:xfrm>
                    <a:grpFill/>
                  </p:grpSpPr>
                  <p:sp>
                    <p:nvSpPr>
                      <p:cNvPr id="69" name="椭圆 68">
                        <a:extLst>
                          <a:ext uri="{FF2B5EF4-FFF2-40B4-BE49-F238E27FC236}">
                            <a16:creationId xmlns:a16="http://schemas.microsoft.com/office/drawing/2014/main" id="{FDFDFB0A-D7AE-42B6-BCEB-9F6BBC05D7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4540" y="1729688"/>
                        <a:ext cx="356923" cy="356923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4" name="椭圆 103">
                        <a:extLst>
                          <a:ext uri="{FF2B5EF4-FFF2-40B4-BE49-F238E27FC236}">
                            <a16:creationId xmlns:a16="http://schemas.microsoft.com/office/drawing/2014/main" id="{47FC20BB-3CE1-4EBB-B712-F73C03BA1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51243" y="1816391"/>
                        <a:ext cx="183515" cy="183515"/>
                      </a:xfrm>
                      <a:prstGeom prst="ellips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64" name="组合 63">
                      <a:extLst>
                        <a:ext uri="{FF2B5EF4-FFF2-40B4-BE49-F238E27FC236}">
                          <a16:creationId xmlns:a16="http://schemas.microsoft.com/office/drawing/2014/main" id="{F828DADD-DA2B-4F34-A207-715E1A7479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4470" y="925429"/>
                      <a:ext cx="356924" cy="356924"/>
                      <a:chOff x="4564540" y="1729688"/>
                      <a:chExt cx="356923" cy="356923"/>
                    </a:xfrm>
                    <a:grpFill/>
                  </p:grpSpPr>
                  <p:sp>
                    <p:nvSpPr>
                      <p:cNvPr id="67" name="椭圆 66">
                        <a:extLst>
                          <a:ext uri="{FF2B5EF4-FFF2-40B4-BE49-F238E27FC236}">
                            <a16:creationId xmlns:a16="http://schemas.microsoft.com/office/drawing/2014/main" id="{84784985-D037-4186-B111-2DF50967D8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4540" y="1729688"/>
                        <a:ext cx="356923" cy="356923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68" name="椭圆 67">
                        <a:extLst>
                          <a:ext uri="{FF2B5EF4-FFF2-40B4-BE49-F238E27FC236}">
                            <a16:creationId xmlns:a16="http://schemas.microsoft.com/office/drawing/2014/main" id="{C92EDCE6-EEFE-4A02-B324-060372CCF3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51243" y="1816391"/>
                        <a:ext cx="183515" cy="183515"/>
                      </a:xfrm>
                      <a:prstGeom prst="ellips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65" name="椭圆 64">
                      <a:extLst>
                        <a:ext uri="{FF2B5EF4-FFF2-40B4-BE49-F238E27FC236}">
                          <a16:creationId xmlns:a16="http://schemas.microsoft.com/office/drawing/2014/main" id="{358D6495-C807-4EE2-A414-7A85B6843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5477" y="1169432"/>
                      <a:ext cx="401320" cy="610648"/>
                    </a:xfrm>
                    <a:prstGeom prst="ellipse">
                      <a:avLst/>
                    </a:prstGeom>
                    <a:solidFill>
                      <a:srgbClr val="FFA16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6" name="流程图: 合并 36">
                      <a:extLst>
                        <a:ext uri="{FF2B5EF4-FFF2-40B4-BE49-F238E27FC236}">
                          <a16:creationId xmlns:a16="http://schemas.microsoft.com/office/drawing/2014/main" id="{D9CE43E8-BD36-4E03-8FB7-78691C43A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0052" y="850998"/>
                      <a:ext cx="989330" cy="99239"/>
                    </a:xfrm>
                    <a:custGeom>
                      <a:avLst/>
                      <a:gdLst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5000 w 10000"/>
                        <a:gd name="connsiteY2" fmla="*/ 10000 h 10000"/>
                        <a:gd name="connsiteX3" fmla="*/ 0 w 10000"/>
                        <a:gd name="connsiteY3" fmla="*/ 0 h 10000"/>
                        <a:gd name="connsiteX0" fmla="*/ 10000 w 10924"/>
                        <a:gd name="connsiteY0" fmla="*/ 0 h 10000"/>
                        <a:gd name="connsiteX1" fmla="*/ 5000 w 10924"/>
                        <a:gd name="connsiteY1" fmla="*/ 10000 h 10000"/>
                        <a:gd name="connsiteX2" fmla="*/ 0 w 10924"/>
                        <a:gd name="connsiteY2" fmla="*/ 0 h 10000"/>
                        <a:gd name="connsiteX3" fmla="*/ 10924 w 10924"/>
                        <a:gd name="connsiteY3" fmla="*/ 9214 h 10000"/>
                        <a:gd name="connsiteX0" fmla="*/ 10000 w 10000"/>
                        <a:gd name="connsiteY0" fmla="*/ 0 h 10000"/>
                        <a:gd name="connsiteX1" fmla="*/ 5000 w 10000"/>
                        <a:gd name="connsiteY1" fmla="*/ 10000 h 10000"/>
                        <a:gd name="connsiteX2" fmla="*/ 0 w 10000"/>
                        <a:gd name="connsiteY2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10000" y="0"/>
                          </a:moveTo>
                          <a:lnTo>
                            <a:pt x="5000" y="1000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2D7F2D3-1B42-4BB8-8538-F718F7D78508}"/>
                      </a:ext>
                    </a:extLst>
                  </p:cNvPr>
                  <p:cNvSpPr txBox="1"/>
                  <p:nvPr/>
                </p:nvSpPr>
                <p:spPr>
                  <a:xfrm>
                    <a:off x="3167514" y="2864489"/>
                    <a:ext cx="14041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en-US" altLang="en-AU" b="1" dirty="0"/>
                      <a:t>BERT</a:t>
                    </a:r>
                    <a:endParaRPr kumimoji="1" lang="en-US" altLang="en-AU" sz="1800" b="1" dirty="0"/>
                  </a:p>
                </p:txBody>
              </p:sp>
            </p:grpSp>
            <p:cxnSp>
              <p:nvCxnSpPr>
                <p:cNvPr id="106" name="直接箭头连接符 105">
                  <a:extLst>
                    <a:ext uri="{FF2B5EF4-FFF2-40B4-BE49-F238E27FC236}">
                      <a16:creationId xmlns:a16="http://schemas.microsoft.com/office/drawing/2014/main" id="{FACAA84D-8118-4BB6-AD86-A84A0F6DB973}"/>
                    </a:ext>
                  </a:extLst>
                </p:cNvPr>
                <p:cNvCxnSpPr>
                  <a:cxnSpLocks/>
                  <a:endCxn id="59" idx="1"/>
                </p:cNvCxnSpPr>
                <p:nvPr/>
              </p:nvCxnSpPr>
              <p:spPr>
                <a:xfrm>
                  <a:off x="2997747" y="4210960"/>
                  <a:ext cx="4006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7192D056-3EE9-4D8A-9B67-0BE1EBC1D1D3}"/>
                    </a:ext>
                  </a:extLst>
                </p:cNvPr>
                <p:cNvCxnSpPr>
                  <a:cxnSpLocks/>
                  <a:stCxn id="59" idx="3"/>
                </p:cNvCxnSpPr>
                <p:nvPr/>
              </p:nvCxnSpPr>
              <p:spPr>
                <a:xfrm>
                  <a:off x="4860779" y="4210960"/>
                  <a:ext cx="4006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E231C692-E9F1-42C5-B014-9D7BC5A2ACC5}"/>
                  </a:ext>
                </a:extLst>
              </p:cNvPr>
              <p:cNvGrpSpPr/>
              <p:nvPr/>
            </p:nvGrpSpPr>
            <p:grpSpPr>
              <a:xfrm>
                <a:off x="3203776" y="1621308"/>
                <a:ext cx="1505727" cy="1174724"/>
                <a:chOff x="4548844" y="912776"/>
                <a:chExt cx="1505727" cy="1174724"/>
              </a:xfrm>
            </p:grpSpPr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8E63CA47-765E-411F-8922-073B679E0224}"/>
                    </a:ext>
                  </a:extLst>
                </p:cNvPr>
                <p:cNvGrpSpPr/>
                <p:nvPr/>
              </p:nvGrpSpPr>
              <p:grpSpPr>
                <a:xfrm>
                  <a:off x="4945228" y="912776"/>
                  <a:ext cx="701877" cy="1174724"/>
                  <a:chOff x="1651443" y="2393706"/>
                  <a:chExt cx="701877" cy="1174724"/>
                </a:xfrm>
              </p:grpSpPr>
              <p:sp>
                <p:nvSpPr>
                  <p:cNvPr id="138" name="梯形 137">
                    <a:extLst>
                      <a:ext uri="{FF2B5EF4-FFF2-40B4-BE49-F238E27FC236}">
                        <a16:creationId xmlns:a16="http://schemas.microsoft.com/office/drawing/2014/main" id="{519407FE-5D9D-42BD-B1E8-9E7B367E0E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06203" y="2638946"/>
                    <a:ext cx="1174724" cy="684243"/>
                  </a:xfrm>
                  <a:prstGeom prst="trapezoid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754447D1-ECD9-4C3F-AA23-90391DFD779C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723" y="2778127"/>
                    <a:ext cx="681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CNN</a:t>
                    </a:r>
                    <a:endParaRPr lang="zh-CN" altLang="en-US" b="1" dirty="0"/>
                  </a:p>
                </p:txBody>
              </p:sp>
            </p:grpSp>
            <p:cxnSp>
              <p:nvCxnSpPr>
                <p:cNvPr id="140" name="直接箭头连接符 139">
                  <a:extLst>
                    <a:ext uri="{FF2B5EF4-FFF2-40B4-BE49-F238E27FC236}">
                      <a16:creationId xmlns:a16="http://schemas.microsoft.com/office/drawing/2014/main" id="{EBC9E511-02E8-4786-BE1A-685C59351BC0}"/>
                    </a:ext>
                  </a:extLst>
                </p:cNvPr>
                <p:cNvCxnSpPr>
                  <a:cxnSpLocks/>
                  <a:endCxn id="138" idx="2"/>
                </p:cNvCxnSpPr>
                <p:nvPr/>
              </p:nvCxnSpPr>
              <p:spPr>
                <a:xfrm>
                  <a:off x="4548844" y="1500137"/>
                  <a:ext cx="39638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140">
                  <a:extLst>
                    <a:ext uri="{FF2B5EF4-FFF2-40B4-BE49-F238E27FC236}">
                      <a16:creationId xmlns:a16="http://schemas.microsoft.com/office/drawing/2014/main" id="{61B77134-443B-4243-9393-EDCACCE0AB17}"/>
                    </a:ext>
                  </a:extLst>
                </p:cNvPr>
                <p:cNvCxnSpPr>
                  <a:cxnSpLocks/>
                  <a:stCxn id="139" idx="3"/>
                </p:cNvCxnSpPr>
                <p:nvPr/>
              </p:nvCxnSpPr>
              <p:spPr>
                <a:xfrm>
                  <a:off x="5647105" y="1481863"/>
                  <a:ext cx="40746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DA7E6DE9-FAC5-48D9-96E0-46EDEEE66F4B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63" y="2573680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53A0F6AE-A52B-44ED-ACC4-0F7E68FA13FD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62" y="3755640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2F768CD8-D53B-48FC-838A-26E2F5531B19}"/>
                </a:ext>
              </a:extLst>
            </p:cNvPr>
            <p:cNvCxnSpPr>
              <a:cxnSpLocks/>
            </p:cNvCxnSpPr>
            <p:nvPr/>
          </p:nvCxnSpPr>
          <p:spPr>
            <a:xfrm>
              <a:off x="6426701" y="4937600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EC60FBB9-1935-45A1-B501-49B361B6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53" y="2573679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31A512E6-33DA-4AE9-9E64-710447BBA38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52" y="3755639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B25F4D4D-B010-4EEB-8186-683E6F71C521}"/>
                </a:ext>
              </a:extLst>
            </p:cNvPr>
            <p:cNvCxnSpPr>
              <a:cxnSpLocks/>
            </p:cNvCxnSpPr>
            <p:nvPr/>
          </p:nvCxnSpPr>
          <p:spPr>
            <a:xfrm>
              <a:off x="8236991" y="4937599"/>
              <a:ext cx="3963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F4020D61-BA95-4AD5-BB23-3DB7117E49DA}"/>
              </a:ext>
            </a:extLst>
          </p:cNvPr>
          <p:cNvSpPr txBox="1"/>
          <p:nvPr/>
        </p:nvSpPr>
        <p:spPr>
          <a:xfrm>
            <a:off x="1292069" y="6365050"/>
            <a:ext cx="10899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Batch size can be set to a small number due to the parallel prediction. 1-8, usually. For BERT and other pretrained models, the largely required memory also limits the batch size.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584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284" y="390395"/>
            <a:ext cx="1700183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How to train.</a:t>
            </a:r>
            <a:endParaRPr lang="zh-CN" altLang="en-US" sz="2000" b="1" dirty="0">
              <a:latin typeface="+mn-lt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1E1F414-23E3-4213-B8CF-5A5F8854D864}"/>
              </a:ext>
            </a:extLst>
          </p:cNvPr>
          <p:cNvCxnSpPr/>
          <p:nvPr/>
        </p:nvCxnSpPr>
        <p:spPr>
          <a:xfrm>
            <a:off x="-606669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D7DDD40D-7073-4DCC-9769-5C590E22A9F5}"/>
              </a:ext>
            </a:extLst>
          </p:cNvPr>
          <p:cNvSpPr/>
          <p:nvPr/>
        </p:nvSpPr>
        <p:spPr>
          <a:xfrm>
            <a:off x="933455" y="166479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29950BD-D383-4BCD-AE22-66E98040C180}"/>
              </a:ext>
            </a:extLst>
          </p:cNvPr>
          <p:cNvSpPr/>
          <p:nvPr/>
        </p:nvSpPr>
        <p:spPr>
          <a:xfrm>
            <a:off x="2760786" y="146826"/>
            <a:ext cx="269632" cy="26963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DED2729-67A9-4C6D-AAC9-D0D3F0B886A1}"/>
              </a:ext>
            </a:extLst>
          </p:cNvPr>
          <p:cNvSpPr/>
          <p:nvPr/>
        </p:nvSpPr>
        <p:spPr>
          <a:xfrm>
            <a:off x="4545625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846AB90-3E6D-4411-804B-9618F45D1EE9}"/>
              </a:ext>
            </a:extLst>
          </p:cNvPr>
          <p:cNvSpPr/>
          <p:nvPr/>
        </p:nvSpPr>
        <p:spPr>
          <a:xfrm>
            <a:off x="6430109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D870441-E9A6-4EB7-B903-4F2FBCB1679E}"/>
              </a:ext>
            </a:extLst>
          </p:cNvPr>
          <p:cNvSpPr/>
          <p:nvPr/>
        </p:nvSpPr>
        <p:spPr>
          <a:xfrm>
            <a:off x="9017978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AE076DA-014A-4FA2-9E0D-073075F491FE}"/>
              </a:ext>
            </a:extLst>
          </p:cNvPr>
          <p:cNvSpPr/>
          <p:nvPr/>
        </p:nvSpPr>
        <p:spPr>
          <a:xfrm>
            <a:off x="11114941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BE19F57-4FDA-4569-AA39-F5DCD88A8353}"/>
              </a:ext>
            </a:extLst>
          </p:cNvPr>
          <p:cNvGrpSpPr/>
          <p:nvPr/>
        </p:nvGrpSpPr>
        <p:grpSpPr>
          <a:xfrm>
            <a:off x="-33646397" y="3317408"/>
            <a:ext cx="18592800" cy="223864"/>
            <a:chOff x="-5821680" y="3317408"/>
            <a:chExt cx="18592800" cy="223864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B0FEE15-C35B-46C1-AEB0-3237E4C37CFC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25B89E7-6746-43BD-86C4-09130AE03646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2C6FA5D-61E6-441B-93AD-0B9E2F5802C4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0E64B266-CC09-4601-9C16-57272D8508F1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BE5D1F0-68C1-4DFA-82A9-3713577C9BC1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2E8DDC3-2A92-4759-B561-3BFAB2254030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F5DD638-78ED-41AA-93DB-5FD8EB6F7F68}"/>
                </a:ext>
              </a:extLst>
            </p:cNvPr>
            <p:cNvSpPr/>
            <p:nvPr/>
          </p:nvSpPr>
          <p:spPr>
            <a:xfrm>
              <a:off x="410843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F500769-4865-4F55-A9EA-5F58C3CB2EB1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C7DFE1B-8EAF-4EDA-B40C-466330EDB7CD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137443ED-7D3C-4878-8EE3-E8E643A23760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F82C68A-689F-4AAA-9082-85B17DF86B76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CC70085-A108-41F4-863F-E5CB4761F807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C96E3C3-FA6D-471C-B8E9-4099F87980B4}"/>
              </a:ext>
            </a:extLst>
          </p:cNvPr>
          <p:cNvSpPr txBox="1"/>
          <p:nvPr/>
        </p:nvSpPr>
        <p:spPr>
          <a:xfrm>
            <a:off x="1135678" y="924342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Online: One step, one utterance prediction one time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94070D-B881-42F9-8A0B-DFC494D859A1}"/>
              </a:ext>
            </a:extLst>
          </p:cNvPr>
          <p:cNvSpPr txBox="1"/>
          <p:nvPr/>
        </p:nvSpPr>
        <p:spPr>
          <a:xfrm>
            <a:off x="1982534" y="5785667"/>
            <a:ext cx="822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Emotion recognition to extract textual features; Emotion Recognition directly. </a:t>
            </a:r>
            <a:endParaRPr lang="zh-CN" altLang="en-US" dirty="0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0E15E2A-259F-4971-8EDB-15412EF2A176}"/>
              </a:ext>
            </a:extLst>
          </p:cNvPr>
          <p:cNvGrpSpPr/>
          <p:nvPr/>
        </p:nvGrpSpPr>
        <p:grpSpPr>
          <a:xfrm>
            <a:off x="1059749" y="5246174"/>
            <a:ext cx="1188402" cy="478205"/>
            <a:chOff x="4508745" y="1645004"/>
            <a:chExt cx="1188402" cy="478205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2E86DFFD-FBF8-47AC-8D21-21C89A0CB416}"/>
                </a:ext>
              </a:extLst>
            </p:cNvPr>
            <p:cNvSpPr txBox="1"/>
            <p:nvPr/>
          </p:nvSpPr>
          <p:spPr>
            <a:xfrm>
              <a:off x="4747848" y="1704150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Textual</a:t>
              </a:r>
              <a:endParaRPr lang="zh-CN" altLang="en-US" b="1" dirty="0"/>
            </a:p>
          </p:txBody>
        </p:sp>
        <p:pic>
          <p:nvPicPr>
            <p:cNvPr id="110" name="图形 109" descr="文本 轮廓">
              <a:extLst>
                <a:ext uri="{FF2B5EF4-FFF2-40B4-BE49-F238E27FC236}">
                  <a16:creationId xmlns:a16="http://schemas.microsoft.com/office/drawing/2014/main" id="{1CEC50FB-9D6E-433E-9841-CD939EFF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8745" y="1645004"/>
              <a:ext cx="478205" cy="478205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AC27184-2CC1-4DC6-931B-E398A5F63C93}"/>
              </a:ext>
            </a:extLst>
          </p:cNvPr>
          <p:cNvSpPr/>
          <p:nvPr/>
        </p:nvSpPr>
        <p:spPr>
          <a:xfrm>
            <a:off x="5789000" y="2187300"/>
            <a:ext cx="747601" cy="184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260DE1B-B2F9-49F7-A554-C8A87449DD6A}"/>
              </a:ext>
            </a:extLst>
          </p:cNvPr>
          <p:cNvSpPr/>
          <p:nvPr/>
        </p:nvSpPr>
        <p:spPr>
          <a:xfrm>
            <a:off x="5789000" y="4542029"/>
            <a:ext cx="747601" cy="184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BED1914-E621-491B-BC9D-76AE5C444EDD}"/>
              </a:ext>
            </a:extLst>
          </p:cNvPr>
          <p:cNvSpPr/>
          <p:nvPr/>
        </p:nvSpPr>
        <p:spPr>
          <a:xfrm>
            <a:off x="5789000" y="3374331"/>
            <a:ext cx="747601" cy="184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984C400-1873-4F24-B718-69822736E476}"/>
              </a:ext>
            </a:extLst>
          </p:cNvPr>
          <p:cNvSpPr/>
          <p:nvPr/>
        </p:nvSpPr>
        <p:spPr>
          <a:xfrm>
            <a:off x="7082937" y="1723350"/>
            <a:ext cx="1207237" cy="3522819"/>
          </a:xfrm>
          <a:prstGeom prst="roundRect">
            <a:avLst>
              <a:gd name="adj" fmla="val 686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Modeling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09D6297-A7C0-467C-AE10-E9E181E06659}"/>
              </a:ext>
            </a:extLst>
          </p:cNvPr>
          <p:cNvCxnSpPr>
            <a:cxnSpLocks/>
          </p:cNvCxnSpPr>
          <p:nvPr/>
        </p:nvCxnSpPr>
        <p:spPr>
          <a:xfrm>
            <a:off x="2255183" y="4634078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BB97AE49-A667-4CBB-9D2F-9F40633B0A8F}"/>
              </a:ext>
            </a:extLst>
          </p:cNvPr>
          <p:cNvCxnSpPr>
            <a:cxnSpLocks/>
          </p:cNvCxnSpPr>
          <p:nvPr/>
        </p:nvCxnSpPr>
        <p:spPr>
          <a:xfrm>
            <a:off x="2248151" y="3466380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71921F48-8E31-4880-BE1D-3D6D6BF9A4E9}"/>
              </a:ext>
            </a:extLst>
          </p:cNvPr>
          <p:cNvCxnSpPr>
            <a:cxnSpLocks/>
          </p:cNvCxnSpPr>
          <p:nvPr/>
        </p:nvCxnSpPr>
        <p:spPr>
          <a:xfrm>
            <a:off x="2255183" y="2296464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266CB42-5DD7-495D-BD1B-E52EB311110A}"/>
              </a:ext>
            </a:extLst>
          </p:cNvPr>
          <p:cNvCxnSpPr>
            <a:cxnSpLocks/>
          </p:cNvCxnSpPr>
          <p:nvPr/>
        </p:nvCxnSpPr>
        <p:spPr>
          <a:xfrm>
            <a:off x="5350580" y="227934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651CFC1-D29B-415D-AA3F-91563A11E072}"/>
              </a:ext>
            </a:extLst>
          </p:cNvPr>
          <p:cNvCxnSpPr>
            <a:cxnSpLocks/>
          </p:cNvCxnSpPr>
          <p:nvPr/>
        </p:nvCxnSpPr>
        <p:spPr>
          <a:xfrm>
            <a:off x="5350579" y="346130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4841BC5-6EE6-409E-8193-12D324069CE6}"/>
              </a:ext>
            </a:extLst>
          </p:cNvPr>
          <p:cNvCxnSpPr>
            <a:cxnSpLocks/>
          </p:cNvCxnSpPr>
          <p:nvPr/>
        </p:nvCxnSpPr>
        <p:spPr>
          <a:xfrm>
            <a:off x="5354318" y="4643269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E691BA1A-DEA0-4B7A-8F98-87CF6A9FE54B}"/>
              </a:ext>
            </a:extLst>
          </p:cNvPr>
          <p:cNvSpPr/>
          <p:nvPr/>
        </p:nvSpPr>
        <p:spPr>
          <a:xfrm>
            <a:off x="9034195" y="4526611"/>
            <a:ext cx="225074" cy="22507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2075EC0-149B-44B4-8150-2BAE5C05940F}"/>
              </a:ext>
            </a:extLst>
          </p:cNvPr>
          <p:cNvSpPr txBox="1"/>
          <p:nvPr/>
        </p:nvSpPr>
        <p:spPr>
          <a:xfrm rot="16200000">
            <a:off x="132343" y="2678328"/>
            <a:ext cx="9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D9A66598-4E6B-4D14-94C8-5A285EFA9875}"/>
              </a:ext>
            </a:extLst>
          </p:cNvPr>
          <p:cNvSpPr/>
          <p:nvPr/>
        </p:nvSpPr>
        <p:spPr>
          <a:xfrm>
            <a:off x="923893" y="1975164"/>
            <a:ext cx="369333" cy="17899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190AB8D-498A-437D-BA9F-07403030717C}"/>
              </a:ext>
            </a:extLst>
          </p:cNvPr>
          <p:cNvSpPr txBox="1"/>
          <p:nvPr/>
        </p:nvSpPr>
        <p:spPr>
          <a:xfrm>
            <a:off x="9397223" y="4454482"/>
            <a:ext cx="269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the target utterance.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F336FB-B314-40A3-A752-128BA00560AC}"/>
              </a:ext>
            </a:extLst>
          </p:cNvPr>
          <p:cNvGrpSpPr/>
          <p:nvPr/>
        </p:nvGrpSpPr>
        <p:grpSpPr>
          <a:xfrm>
            <a:off x="1335264" y="1918087"/>
            <a:ext cx="747601" cy="722524"/>
            <a:chOff x="1145365" y="2417294"/>
            <a:chExt cx="747601" cy="722524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D39A2C7-39D1-493A-B6FA-C723F4D25865}"/>
                </a:ext>
              </a:extLst>
            </p:cNvPr>
            <p:cNvSpPr/>
            <p:nvPr/>
          </p:nvSpPr>
          <p:spPr>
            <a:xfrm>
              <a:off x="1145365" y="2417294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6957EFD-F72F-430C-BCC3-4B1F8BBFA2E3}"/>
                </a:ext>
              </a:extLst>
            </p:cNvPr>
            <p:cNvSpPr/>
            <p:nvPr/>
          </p:nvSpPr>
          <p:spPr>
            <a:xfrm>
              <a:off x="1145365" y="2686507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016501B-78E3-4FC6-9116-A6BAA1BF2826}"/>
                </a:ext>
              </a:extLst>
            </p:cNvPr>
            <p:cNvSpPr/>
            <p:nvPr/>
          </p:nvSpPr>
          <p:spPr>
            <a:xfrm>
              <a:off x="1145365" y="2955720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F9C3D47-60F7-4DEA-8798-42F182967D3F}"/>
              </a:ext>
            </a:extLst>
          </p:cNvPr>
          <p:cNvGrpSpPr/>
          <p:nvPr/>
        </p:nvGrpSpPr>
        <p:grpSpPr>
          <a:xfrm>
            <a:off x="1335264" y="3109814"/>
            <a:ext cx="747601" cy="722524"/>
            <a:chOff x="1145365" y="2417294"/>
            <a:chExt cx="747601" cy="72252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51C304E-8415-4E17-B124-AADE3BF9B9C5}"/>
                </a:ext>
              </a:extLst>
            </p:cNvPr>
            <p:cNvSpPr/>
            <p:nvPr/>
          </p:nvSpPr>
          <p:spPr>
            <a:xfrm>
              <a:off x="1145365" y="2417294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62D9DBD-F683-4044-BD0F-4B85380E2A2F}"/>
                </a:ext>
              </a:extLst>
            </p:cNvPr>
            <p:cNvSpPr/>
            <p:nvPr/>
          </p:nvSpPr>
          <p:spPr>
            <a:xfrm>
              <a:off x="1145365" y="2686507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252E1D0-029B-43EE-8895-AAC38D437BF2}"/>
                </a:ext>
              </a:extLst>
            </p:cNvPr>
            <p:cNvSpPr/>
            <p:nvPr/>
          </p:nvSpPr>
          <p:spPr>
            <a:xfrm>
              <a:off x="1145365" y="2955720"/>
              <a:ext cx="747601" cy="184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936391FC-BD30-46DC-95F7-09F13098B5D4}"/>
              </a:ext>
            </a:extLst>
          </p:cNvPr>
          <p:cNvGrpSpPr/>
          <p:nvPr/>
        </p:nvGrpSpPr>
        <p:grpSpPr>
          <a:xfrm>
            <a:off x="1323400" y="4277886"/>
            <a:ext cx="747601" cy="722524"/>
            <a:chOff x="1145365" y="2417294"/>
            <a:chExt cx="747601" cy="722524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98DABFD-AB78-4EE2-A4E0-D958DB5357AC}"/>
                </a:ext>
              </a:extLst>
            </p:cNvPr>
            <p:cNvSpPr/>
            <p:nvPr/>
          </p:nvSpPr>
          <p:spPr>
            <a:xfrm>
              <a:off x="1145365" y="2417294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C174B414-84D9-4253-AA0B-757C181166EB}"/>
                </a:ext>
              </a:extLst>
            </p:cNvPr>
            <p:cNvSpPr/>
            <p:nvPr/>
          </p:nvSpPr>
          <p:spPr>
            <a:xfrm>
              <a:off x="1145365" y="2686507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6532B71-A557-4992-AB75-8593DCB809F8}"/>
                </a:ext>
              </a:extLst>
            </p:cNvPr>
            <p:cNvSpPr/>
            <p:nvPr/>
          </p:nvSpPr>
          <p:spPr>
            <a:xfrm>
              <a:off x="1145365" y="2955720"/>
              <a:ext cx="747601" cy="1840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498496-924D-45E0-9B9D-EF26368033CF}"/>
              </a:ext>
            </a:extLst>
          </p:cNvPr>
          <p:cNvGrpSpPr/>
          <p:nvPr/>
        </p:nvGrpSpPr>
        <p:grpSpPr>
          <a:xfrm>
            <a:off x="2794777" y="1411609"/>
            <a:ext cx="2514726" cy="4263043"/>
            <a:chOff x="2640567" y="1414260"/>
            <a:chExt cx="2514726" cy="426304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336997F-F595-4906-A918-4AADCCA5CE08}"/>
                </a:ext>
              </a:extLst>
            </p:cNvPr>
            <p:cNvSpPr/>
            <p:nvPr/>
          </p:nvSpPr>
          <p:spPr>
            <a:xfrm>
              <a:off x="2640567" y="1414260"/>
              <a:ext cx="2514726" cy="4263043"/>
            </a:xfrm>
            <a:prstGeom prst="roundRect">
              <a:avLst>
                <a:gd name="adj" fmla="val 396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4386712-C262-4797-8538-6BD798F91834}"/>
                </a:ext>
              </a:extLst>
            </p:cNvPr>
            <p:cNvGrpSpPr/>
            <p:nvPr/>
          </p:nvGrpSpPr>
          <p:grpSpPr>
            <a:xfrm>
              <a:off x="3199178" y="3100370"/>
              <a:ext cx="1505727" cy="1174724"/>
              <a:chOff x="3369083" y="2344907"/>
              <a:chExt cx="1505727" cy="117472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7DF3E6C-E0AF-41C2-B14A-9F20FE8D8D58}"/>
                  </a:ext>
                </a:extLst>
              </p:cNvPr>
              <p:cNvGrpSpPr/>
              <p:nvPr/>
            </p:nvGrpSpPr>
            <p:grpSpPr>
              <a:xfrm>
                <a:off x="3765467" y="2344907"/>
                <a:ext cx="701877" cy="1174724"/>
                <a:chOff x="1651443" y="2393706"/>
                <a:chExt cx="701877" cy="1174724"/>
              </a:xfrm>
            </p:grpSpPr>
            <p:sp>
              <p:nvSpPr>
                <p:cNvPr id="8" name="梯形 7">
                  <a:extLst>
                    <a:ext uri="{FF2B5EF4-FFF2-40B4-BE49-F238E27FC236}">
                      <a16:creationId xmlns:a16="http://schemas.microsoft.com/office/drawing/2014/main" id="{E9174914-BA71-4525-91C8-5F263FBEF04F}"/>
                    </a:ext>
                  </a:extLst>
                </p:cNvPr>
                <p:cNvSpPr/>
                <p:nvPr/>
              </p:nvSpPr>
              <p:spPr>
                <a:xfrm rot="5400000">
                  <a:off x="1406203" y="2638946"/>
                  <a:ext cx="1174724" cy="684243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84F1B28-832B-42E5-A715-E1539F29FF7E}"/>
                    </a:ext>
                  </a:extLst>
                </p:cNvPr>
                <p:cNvSpPr txBox="1"/>
                <p:nvPr/>
              </p:nvSpPr>
              <p:spPr>
                <a:xfrm>
                  <a:off x="1671723" y="2778127"/>
                  <a:ext cx="68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RNN</a:t>
                  </a:r>
                  <a:endParaRPr lang="zh-CN" altLang="en-US" b="1" dirty="0"/>
                </a:p>
              </p:txBody>
            </p:sp>
          </p:grp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25877C57-3464-4899-B55A-EEBBBB2F3EC6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3369083" y="2932268"/>
                <a:ext cx="39638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E9E244D6-153E-4F9E-AA2F-AF147C8CB142}"/>
                  </a:ext>
                </a:extLst>
              </p:cNvPr>
              <p:cNvCxnSpPr>
                <a:cxnSpLocks/>
                <a:stCxn id="56" idx="3"/>
              </p:cNvCxnSpPr>
              <p:nvPr/>
            </p:nvCxnSpPr>
            <p:spPr>
              <a:xfrm>
                <a:off x="4467344" y="2913994"/>
                <a:ext cx="40746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A4C7F55-19C6-4CA7-875E-EE548090FA86}"/>
                </a:ext>
              </a:extLst>
            </p:cNvPr>
            <p:cNvGrpSpPr/>
            <p:nvPr/>
          </p:nvGrpSpPr>
          <p:grpSpPr>
            <a:xfrm>
              <a:off x="2805571" y="4507063"/>
              <a:ext cx="2263658" cy="827976"/>
              <a:chOff x="2997747" y="3796972"/>
              <a:chExt cx="2263658" cy="82797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18C0C0C-5053-4807-A664-17C92FBE5EF2}"/>
                  </a:ext>
                </a:extLst>
              </p:cNvPr>
              <p:cNvGrpSpPr/>
              <p:nvPr/>
            </p:nvGrpSpPr>
            <p:grpSpPr>
              <a:xfrm>
                <a:off x="3398373" y="3796972"/>
                <a:ext cx="1462406" cy="827976"/>
                <a:chOff x="3109295" y="2647679"/>
                <a:chExt cx="1462406" cy="827976"/>
              </a:xfrm>
            </p:grpSpPr>
            <p:sp>
              <p:nvSpPr>
                <p:cNvPr id="59" name="圆角矩形 167">
                  <a:extLst>
                    <a:ext uri="{FF2B5EF4-FFF2-40B4-BE49-F238E27FC236}">
                      <a16:creationId xmlns:a16="http://schemas.microsoft.com/office/drawing/2014/main" id="{F25D2272-BE3F-4845-A2C5-B71790ED93E8}"/>
                    </a:ext>
                  </a:extLst>
                </p:cNvPr>
                <p:cNvSpPr/>
                <p:nvPr/>
              </p:nvSpPr>
              <p:spPr>
                <a:xfrm>
                  <a:off x="3109295" y="2647679"/>
                  <a:ext cx="1462406" cy="827976"/>
                </a:xfrm>
                <a:prstGeom prst="roundRect">
                  <a:avLst>
                    <a:gd name="adj" fmla="val 11424"/>
                  </a:avLst>
                </a:prstGeom>
                <a:solidFill>
                  <a:srgbClr val="FFFFB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en-AU" sz="1780" b="1" dirty="0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A994A686-D09B-41F1-B392-49F75C3A1E21}"/>
                    </a:ext>
                  </a:extLst>
                </p:cNvPr>
                <p:cNvGrpSpPr/>
                <p:nvPr/>
              </p:nvGrpSpPr>
              <p:grpSpPr>
                <a:xfrm>
                  <a:off x="3965316" y="2987485"/>
                  <a:ext cx="470146" cy="441515"/>
                  <a:chOff x="4160052" y="850998"/>
                  <a:chExt cx="989330" cy="929082"/>
                </a:xfrm>
                <a:solidFill>
                  <a:schemeClr val="accent1"/>
                </a:solidFill>
              </p:grpSpPr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1A3801DA-20E8-471B-9396-13519443D780}"/>
                      </a:ext>
                    </a:extLst>
                  </p:cNvPr>
                  <p:cNvCxnSpPr/>
                  <p:nvPr/>
                </p:nvCxnSpPr>
                <p:spPr>
                  <a:xfrm>
                    <a:off x="4249426" y="1780080"/>
                    <a:ext cx="813955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" name="组合 62">
                    <a:extLst>
                      <a:ext uri="{FF2B5EF4-FFF2-40B4-BE49-F238E27FC236}">
                        <a16:creationId xmlns:a16="http://schemas.microsoft.com/office/drawing/2014/main" id="{515BB5E7-CBD9-4FFC-9564-145090FE7DD1}"/>
                      </a:ext>
                    </a:extLst>
                  </p:cNvPr>
                  <p:cNvGrpSpPr/>
                  <p:nvPr/>
                </p:nvGrpSpPr>
                <p:grpSpPr>
                  <a:xfrm>
                    <a:off x="4272963" y="925429"/>
                    <a:ext cx="356924" cy="356924"/>
                    <a:chOff x="4564540" y="1729688"/>
                    <a:chExt cx="356923" cy="356923"/>
                  </a:xfrm>
                  <a:grpFill/>
                </p:grpSpPr>
                <p:sp>
                  <p:nvSpPr>
                    <p:cNvPr id="69" name="椭圆 68">
                      <a:extLst>
                        <a:ext uri="{FF2B5EF4-FFF2-40B4-BE49-F238E27FC236}">
                          <a16:creationId xmlns:a16="http://schemas.microsoft.com/office/drawing/2014/main" id="{FDFDFB0A-D7AE-42B6-BCEB-9F6BBC05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4540" y="1729688"/>
                      <a:ext cx="356923" cy="35692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>
                      <a:extLst>
                        <a:ext uri="{FF2B5EF4-FFF2-40B4-BE49-F238E27FC236}">
                          <a16:creationId xmlns:a16="http://schemas.microsoft.com/office/drawing/2014/main" id="{47FC20BB-3CE1-4EBB-B712-F73C03BA1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1243" y="1816391"/>
                      <a:ext cx="183515" cy="183515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64" name="组合 63">
                    <a:extLst>
                      <a:ext uri="{FF2B5EF4-FFF2-40B4-BE49-F238E27FC236}">
                        <a16:creationId xmlns:a16="http://schemas.microsoft.com/office/drawing/2014/main" id="{F828DADD-DA2B-4F34-A207-715E1A747975}"/>
                      </a:ext>
                    </a:extLst>
                  </p:cNvPr>
                  <p:cNvGrpSpPr/>
                  <p:nvPr/>
                </p:nvGrpSpPr>
                <p:grpSpPr>
                  <a:xfrm>
                    <a:off x="4684470" y="925429"/>
                    <a:ext cx="356924" cy="356924"/>
                    <a:chOff x="4564540" y="1729688"/>
                    <a:chExt cx="356923" cy="356923"/>
                  </a:xfrm>
                  <a:grpFill/>
                </p:grpSpPr>
                <p:sp>
                  <p:nvSpPr>
                    <p:cNvPr id="67" name="椭圆 66">
                      <a:extLst>
                        <a:ext uri="{FF2B5EF4-FFF2-40B4-BE49-F238E27FC236}">
                          <a16:creationId xmlns:a16="http://schemas.microsoft.com/office/drawing/2014/main" id="{84784985-D037-4186-B111-2DF50967D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4540" y="1729688"/>
                      <a:ext cx="356923" cy="35692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" name="椭圆 67">
                      <a:extLst>
                        <a:ext uri="{FF2B5EF4-FFF2-40B4-BE49-F238E27FC236}">
                          <a16:creationId xmlns:a16="http://schemas.microsoft.com/office/drawing/2014/main" id="{C92EDCE6-EEFE-4A02-B324-060372CCF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1243" y="1816391"/>
                      <a:ext cx="183515" cy="183515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358D6495-C807-4EE2-A414-7A85B6843EDB}"/>
                      </a:ext>
                    </a:extLst>
                  </p:cNvPr>
                  <p:cNvSpPr/>
                  <p:nvPr/>
                </p:nvSpPr>
                <p:spPr>
                  <a:xfrm>
                    <a:off x="4455477" y="1169432"/>
                    <a:ext cx="401320" cy="610648"/>
                  </a:xfrm>
                  <a:prstGeom prst="ellipse">
                    <a:avLst/>
                  </a:prstGeom>
                  <a:solidFill>
                    <a:srgbClr val="FFA16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" name="流程图: 合并 36">
                    <a:extLst>
                      <a:ext uri="{FF2B5EF4-FFF2-40B4-BE49-F238E27FC236}">
                        <a16:creationId xmlns:a16="http://schemas.microsoft.com/office/drawing/2014/main" id="{D9CE43E8-BD36-4E03-8FB7-78691C43A2E2}"/>
                      </a:ext>
                    </a:extLst>
                  </p:cNvPr>
                  <p:cNvSpPr/>
                  <p:nvPr/>
                </p:nvSpPr>
                <p:spPr>
                  <a:xfrm>
                    <a:off x="4160052" y="850998"/>
                    <a:ext cx="989330" cy="99239"/>
                  </a:xfrm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5000 w 10000"/>
                      <a:gd name="connsiteY2" fmla="*/ 10000 h 10000"/>
                      <a:gd name="connsiteX3" fmla="*/ 0 w 10000"/>
                      <a:gd name="connsiteY3" fmla="*/ 0 h 10000"/>
                      <a:gd name="connsiteX0" fmla="*/ 10000 w 10924"/>
                      <a:gd name="connsiteY0" fmla="*/ 0 h 10000"/>
                      <a:gd name="connsiteX1" fmla="*/ 5000 w 10924"/>
                      <a:gd name="connsiteY1" fmla="*/ 10000 h 10000"/>
                      <a:gd name="connsiteX2" fmla="*/ 0 w 10924"/>
                      <a:gd name="connsiteY2" fmla="*/ 0 h 10000"/>
                      <a:gd name="connsiteX3" fmla="*/ 10924 w 10924"/>
                      <a:gd name="connsiteY3" fmla="*/ 9214 h 10000"/>
                      <a:gd name="connsiteX0" fmla="*/ 10000 w 10000"/>
                      <a:gd name="connsiteY0" fmla="*/ 0 h 10000"/>
                      <a:gd name="connsiteX1" fmla="*/ 5000 w 10000"/>
                      <a:gd name="connsiteY1" fmla="*/ 10000 h 10000"/>
                      <a:gd name="connsiteX2" fmla="*/ 0 w 10000"/>
                      <a:gd name="connsiteY2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00" h="10000">
                        <a:moveTo>
                          <a:pt x="10000" y="0"/>
                        </a:moveTo>
                        <a:lnTo>
                          <a:pt x="5000" y="1000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76200" cap="rnd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2D7F2D3-1B42-4BB8-8538-F718F7D78508}"/>
                    </a:ext>
                  </a:extLst>
                </p:cNvPr>
                <p:cNvSpPr txBox="1"/>
                <p:nvPr/>
              </p:nvSpPr>
              <p:spPr>
                <a:xfrm>
                  <a:off x="3167514" y="2864489"/>
                  <a:ext cx="14041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en-AU" b="1" dirty="0"/>
                    <a:t>BERT</a:t>
                  </a:r>
                  <a:endParaRPr kumimoji="1" lang="en-US" altLang="en-AU" sz="1800" b="1" dirty="0"/>
                </a:p>
              </p:txBody>
            </p:sp>
          </p:grp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FACAA84D-8118-4BB6-AD86-A84A0F6DB973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>
                <a:off x="2997747" y="4210960"/>
                <a:ext cx="4006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7192D056-3EE9-4D8A-9B67-0BE1EBC1D1D3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4860779" y="4210960"/>
                <a:ext cx="4006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231C692-E9F1-42C5-B014-9D7BC5A2ACC5}"/>
                </a:ext>
              </a:extLst>
            </p:cNvPr>
            <p:cNvGrpSpPr/>
            <p:nvPr/>
          </p:nvGrpSpPr>
          <p:grpSpPr>
            <a:xfrm>
              <a:off x="3203776" y="1621308"/>
              <a:ext cx="1505727" cy="1174724"/>
              <a:chOff x="4548844" y="912776"/>
              <a:chExt cx="1505727" cy="1174724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8E63CA47-765E-411F-8922-073B679E0224}"/>
                  </a:ext>
                </a:extLst>
              </p:cNvPr>
              <p:cNvGrpSpPr/>
              <p:nvPr/>
            </p:nvGrpSpPr>
            <p:grpSpPr>
              <a:xfrm>
                <a:off x="4945228" y="912776"/>
                <a:ext cx="701877" cy="1174724"/>
                <a:chOff x="1651443" y="2393706"/>
                <a:chExt cx="701877" cy="1174724"/>
              </a:xfrm>
            </p:grpSpPr>
            <p:sp>
              <p:nvSpPr>
                <p:cNvPr id="138" name="梯形 137">
                  <a:extLst>
                    <a:ext uri="{FF2B5EF4-FFF2-40B4-BE49-F238E27FC236}">
                      <a16:creationId xmlns:a16="http://schemas.microsoft.com/office/drawing/2014/main" id="{519407FE-5D9D-42BD-B1E8-9E7B367E0EF8}"/>
                    </a:ext>
                  </a:extLst>
                </p:cNvPr>
                <p:cNvSpPr/>
                <p:nvPr/>
              </p:nvSpPr>
              <p:spPr>
                <a:xfrm rot="5400000">
                  <a:off x="1406203" y="2638946"/>
                  <a:ext cx="1174724" cy="684243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54447D1-ECD9-4C3F-AA23-90391DFD779C}"/>
                    </a:ext>
                  </a:extLst>
                </p:cNvPr>
                <p:cNvSpPr txBox="1"/>
                <p:nvPr/>
              </p:nvSpPr>
              <p:spPr>
                <a:xfrm>
                  <a:off x="1671723" y="2778127"/>
                  <a:ext cx="68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CNN</a:t>
                  </a:r>
                  <a:endParaRPr lang="zh-CN" altLang="en-US" b="1" dirty="0"/>
                </a:p>
              </p:txBody>
            </p:sp>
          </p:grp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EBC9E511-02E8-4786-BE1A-685C59351BC0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>
                <a:off x="4548844" y="1500137"/>
                <a:ext cx="39638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61B77134-443B-4243-9393-EDCACCE0AB17}"/>
                  </a:ext>
                </a:extLst>
              </p:cNvPr>
              <p:cNvCxnSpPr>
                <a:cxnSpLocks/>
                <a:stCxn id="139" idx="3"/>
              </p:cNvCxnSpPr>
              <p:nvPr/>
            </p:nvCxnSpPr>
            <p:spPr>
              <a:xfrm>
                <a:off x="5647105" y="1481863"/>
                <a:ext cx="40746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DA7E6DE9-FAC5-48D9-96E0-46EDEEE66F4B}"/>
              </a:ext>
            </a:extLst>
          </p:cNvPr>
          <p:cNvCxnSpPr>
            <a:cxnSpLocks/>
          </p:cNvCxnSpPr>
          <p:nvPr/>
        </p:nvCxnSpPr>
        <p:spPr>
          <a:xfrm>
            <a:off x="6612862" y="2264975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53A0F6AE-A52B-44ED-ACC4-0F7E68FA13FD}"/>
              </a:ext>
            </a:extLst>
          </p:cNvPr>
          <p:cNvCxnSpPr>
            <a:cxnSpLocks/>
          </p:cNvCxnSpPr>
          <p:nvPr/>
        </p:nvCxnSpPr>
        <p:spPr>
          <a:xfrm>
            <a:off x="6612861" y="3446935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2F768CD8-D53B-48FC-838A-26E2F5531B19}"/>
              </a:ext>
            </a:extLst>
          </p:cNvPr>
          <p:cNvCxnSpPr>
            <a:cxnSpLocks/>
          </p:cNvCxnSpPr>
          <p:nvPr/>
        </p:nvCxnSpPr>
        <p:spPr>
          <a:xfrm>
            <a:off x="6616600" y="4628895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B25F4D4D-B010-4EEB-8186-683E6F71C521}"/>
              </a:ext>
            </a:extLst>
          </p:cNvPr>
          <p:cNvCxnSpPr>
            <a:cxnSpLocks/>
          </p:cNvCxnSpPr>
          <p:nvPr/>
        </p:nvCxnSpPr>
        <p:spPr>
          <a:xfrm>
            <a:off x="8426890" y="4628894"/>
            <a:ext cx="39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ECD85DE-5953-4165-91FE-BBD53D67F7A7}"/>
              </a:ext>
            </a:extLst>
          </p:cNvPr>
          <p:cNvSpPr txBox="1"/>
          <p:nvPr/>
        </p:nvSpPr>
        <p:spPr>
          <a:xfrm>
            <a:off x="8112742" y="6518886"/>
            <a:ext cx="404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Batch size can be set to a normal number: 32; 64</a:t>
            </a:r>
            <a:endParaRPr lang="zh-CN" altLang="en-US" sz="14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4A16FC8-53DC-49C9-8DD5-87034D3EC41A}"/>
              </a:ext>
            </a:extLst>
          </p:cNvPr>
          <p:cNvSpPr txBox="1"/>
          <p:nvPr/>
        </p:nvSpPr>
        <p:spPr>
          <a:xfrm>
            <a:off x="8782681" y="2006899"/>
            <a:ext cx="309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number of utterances in context is usually small.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855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03" y="164712"/>
            <a:ext cx="1422597" cy="67236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TimeLine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6CAC2D-DC2B-4C86-89A3-0759A237AE94}"/>
              </a:ext>
            </a:extLst>
          </p:cNvPr>
          <p:cNvSpPr txBox="1"/>
          <p:nvPr/>
        </p:nvSpPr>
        <p:spPr>
          <a:xfrm>
            <a:off x="98819" y="295855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bcLSTM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FFD5A7A-DCA4-43A9-BF4E-8370186F9B63}"/>
              </a:ext>
            </a:extLst>
          </p:cNvPr>
          <p:cNvSpPr txBox="1"/>
          <p:nvPr/>
        </p:nvSpPr>
        <p:spPr>
          <a:xfrm>
            <a:off x="1246675" y="358066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</a:rPr>
              <a:t>CMN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32705B-3E57-4144-B477-36AD0225E6C1}"/>
              </a:ext>
            </a:extLst>
          </p:cNvPr>
          <p:cNvSpPr txBox="1"/>
          <p:nvPr/>
        </p:nvSpPr>
        <p:spPr>
          <a:xfrm>
            <a:off x="2450706" y="295855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</a:rPr>
              <a:t>ICON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97C94F-7C66-4B82-84EB-6766F689EBB5}"/>
              </a:ext>
            </a:extLst>
          </p:cNvPr>
          <p:cNvSpPr txBox="1"/>
          <p:nvPr/>
        </p:nvSpPr>
        <p:spPr>
          <a:xfrm>
            <a:off x="4606291" y="2960029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HiGRU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68A36A2-38D3-4A97-A414-EF8CDA210CB1}"/>
              </a:ext>
            </a:extLst>
          </p:cNvPr>
          <p:cNvSpPr txBox="1"/>
          <p:nvPr/>
        </p:nvSpPr>
        <p:spPr>
          <a:xfrm>
            <a:off x="3202968" y="3552418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C000"/>
                </a:solidFill>
              </a:rPr>
              <a:t>DialogueRNN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B28EA2-6C65-4DE5-8317-DFE1544D4CE4}"/>
              </a:ext>
            </a:extLst>
          </p:cNvPr>
          <p:cNvSpPr txBox="1"/>
          <p:nvPr/>
        </p:nvSpPr>
        <p:spPr>
          <a:xfrm>
            <a:off x="7555969" y="3538891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/>
              <a:t>DialogueGCN</a:t>
            </a:r>
            <a:endParaRPr lang="en-US" altLang="zh-CN" sz="1400" b="1" dirty="0"/>
          </a:p>
          <a:p>
            <a:pPr algn="ctr"/>
            <a:r>
              <a:rPr lang="en-US" altLang="zh-CN" sz="1400" dirty="0"/>
              <a:t>KET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F8E443-F6E2-4BFE-9DD1-B1A4357FE5DC}"/>
              </a:ext>
            </a:extLst>
          </p:cNvPr>
          <p:cNvSpPr txBox="1"/>
          <p:nvPr/>
        </p:nvSpPr>
        <p:spPr>
          <a:xfrm>
            <a:off x="5612304" y="3556013"/>
            <a:ext cx="86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QIN</a:t>
            </a:r>
          </a:p>
          <a:p>
            <a:pPr algn="ctr"/>
            <a:r>
              <a:rPr lang="en-US" altLang="zh-CN" sz="1400" dirty="0" err="1">
                <a:solidFill>
                  <a:srgbClr val="FFC000"/>
                </a:solidFill>
              </a:rPr>
              <a:t>ConGCN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8EDDFA-C9D8-484A-9A69-08422F3E3378}"/>
              </a:ext>
            </a:extLst>
          </p:cNvPr>
          <p:cNvSpPr txBox="1"/>
          <p:nvPr/>
        </p:nvSpPr>
        <p:spPr>
          <a:xfrm>
            <a:off x="6637501" y="2951703"/>
            <a:ext cx="832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AGHMN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ED80699-3389-4FE1-B788-FDD692BE8DEB}"/>
              </a:ext>
            </a:extLst>
          </p:cNvPr>
          <p:cNvSpPr txBox="1"/>
          <p:nvPr/>
        </p:nvSpPr>
        <p:spPr>
          <a:xfrm>
            <a:off x="8532609" y="253866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DialogueGCN+Pos</a:t>
            </a:r>
            <a:endParaRPr lang="en-US" altLang="zh-CN" sz="1400" dirty="0"/>
          </a:p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COSMIC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CODE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DE0C102-F7B4-4C89-9C32-4A19B58C3EC6}"/>
              </a:ext>
            </a:extLst>
          </p:cNvPr>
          <p:cNvSpPr txBox="1"/>
          <p:nvPr/>
        </p:nvSpPr>
        <p:spPr>
          <a:xfrm>
            <a:off x="9934486" y="3552418"/>
            <a:ext cx="1144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HiTrans</a:t>
            </a:r>
            <a:endParaRPr lang="en-US" altLang="zh-CN" sz="1400" dirty="0"/>
          </a:p>
          <a:p>
            <a:pPr algn="ctr"/>
            <a:r>
              <a:rPr lang="en-US" altLang="zh-CN" sz="1400" dirty="0"/>
              <a:t>EIN</a:t>
            </a:r>
          </a:p>
          <a:p>
            <a:pPr algn="ctr"/>
            <a:r>
              <a:rPr lang="en-US" altLang="zh-CN" sz="1400" dirty="0" err="1"/>
              <a:t>SumAggGIN</a:t>
            </a:r>
            <a:endParaRPr lang="en-US" altLang="zh-CN" sz="1400" dirty="0"/>
          </a:p>
          <a:p>
            <a:pPr algn="ctr"/>
            <a:r>
              <a:rPr lang="en-US" altLang="zh-CN" sz="1400" dirty="0"/>
              <a:t>KAITML</a:t>
            </a:r>
            <a:endParaRPr lang="zh-CN" altLang="en-US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D9E3CE7-4F29-4DDF-8CDB-D569C9A7CAC7}"/>
              </a:ext>
            </a:extLst>
          </p:cNvPr>
          <p:cNvGrpSpPr/>
          <p:nvPr/>
        </p:nvGrpSpPr>
        <p:grpSpPr>
          <a:xfrm>
            <a:off x="-5821680" y="3317408"/>
            <a:ext cx="18592800" cy="223864"/>
            <a:chOff x="-5821680" y="3317408"/>
            <a:chExt cx="18592800" cy="223864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1E1F414-23E3-4213-B8CF-5A5F8854D864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29950BD-D383-4BCD-AE22-66E98040C180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DED2729-67A9-4C6D-AAC9-D0D3F0B886A1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846AB90-3E6D-4411-804B-9618F45D1EE9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D870441-E9A6-4EB7-B903-4F2FBCB1679E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AE076DA-014A-4FA2-9E0D-073075F491FE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51B1839-10E6-49C0-9F9F-07E1A3536114}"/>
                </a:ext>
              </a:extLst>
            </p:cNvPr>
            <p:cNvSpPr/>
            <p:nvPr/>
          </p:nvSpPr>
          <p:spPr>
            <a:xfrm>
              <a:off x="410843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A2B177-83CA-4DAA-B2A3-6B40091B6377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8933A14-789D-444C-882A-1C60F2B751E3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8AFA6FD-58E7-4C8F-9ACC-F7DBED5A20A1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0AA51B7-5BFC-45D9-A746-18C33F05DD2F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3E4249D-3155-473D-87F5-66792FCCCC6E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80BCDA2E-56C1-4B6C-9DF4-E7D0ABA168AE}"/>
              </a:ext>
            </a:extLst>
          </p:cNvPr>
          <p:cNvSpPr txBox="1"/>
          <p:nvPr/>
        </p:nvSpPr>
        <p:spPr>
          <a:xfrm>
            <a:off x="11222430" y="295855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/>
              <a:t>DialogXL</a:t>
            </a:r>
            <a:endParaRPr lang="zh-CN" altLang="en-US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4332E7-C182-48B1-8BC8-178BC8FABB7F}"/>
              </a:ext>
            </a:extLst>
          </p:cNvPr>
          <p:cNvGrpSpPr/>
          <p:nvPr/>
        </p:nvGrpSpPr>
        <p:grpSpPr>
          <a:xfrm>
            <a:off x="174313" y="1914720"/>
            <a:ext cx="11849330" cy="402645"/>
            <a:chOff x="174313" y="1914720"/>
            <a:chExt cx="11849330" cy="40264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E68409E-99DC-4E68-80C3-290803A9F213}"/>
                </a:ext>
              </a:extLst>
            </p:cNvPr>
            <p:cNvSpPr txBox="1"/>
            <p:nvPr/>
          </p:nvSpPr>
          <p:spPr>
            <a:xfrm>
              <a:off x="174313" y="1917255"/>
              <a:ext cx="7312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ACL 2017</a:t>
              </a:r>
              <a:endParaRPr lang="zh-CN" altLang="en-US" sz="1000" b="1" i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4D6EB91-B922-494E-9AD8-4EDB64D45525}"/>
                </a:ext>
              </a:extLst>
            </p:cNvPr>
            <p:cNvSpPr txBox="1"/>
            <p:nvPr/>
          </p:nvSpPr>
          <p:spPr>
            <a:xfrm>
              <a:off x="1141045" y="1917255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NAACL 2018</a:t>
              </a:r>
              <a:endParaRPr lang="zh-CN" altLang="en-US" sz="1000" b="1" i="1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495BE26-BB99-443A-B367-E6F6F4CD1A94}"/>
                </a:ext>
              </a:extLst>
            </p:cNvPr>
            <p:cNvSpPr txBox="1"/>
            <p:nvPr/>
          </p:nvSpPr>
          <p:spPr>
            <a:xfrm>
              <a:off x="2292122" y="1917255"/>
              <a:ext cx="9220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EMNLP 2018</a:t>
              </a:r>
              <a:endParaRPr lang="zh-CN" altLang="en-US" sz="1000" b="1" i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15AB311-5CA9-4CCC-BD6A-1FC40B563E07}"/>
                </a:ext>
              </a:extLst>
            </p:cNvPr>
            <p:cNvSpPr txBox="1"/>
            <p:nvPr/>
          </p:nvSpPr>
          <p:spPr>
            <a:xfrm>
              <a:off x="4483670" y="1917255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NNACL 2019</a:t>
              </a:r>
              <a:endParaRPr lang="zh-CN" altLang="en-US" sz="1000" b="1" i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6BD009-9FDB-4725-BC10-A7C6EF003D66}"/>
                </a:ext>
              </a:extLst>
            </p:cNvPr>
            <p:cNvSpPr txBox="1"/>
            <p:nvPr/>
          </p:nvSpPr>
          <p:spPr>
            <a:xfrm>
              <a:off x="3449611" y="1917255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2019</a:t>
              </a:r>
              <a:endParaRPr lang="zh-CN" altLang="en-US" sz="1000" b="1" i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904FC86-2615-4E63-8B64-AD74FDA2EBA6}"/>
                </a:ext>
              </a:extLst>
            </p:cNvPr>
            <p:cNvSpPr txBox="1"/>
            <p:nvPr/>
          </p:nvSpPr>
          <p:spPr>
            <a:xfrm>
              <a:off x="5645969" y="1917255"/>
              <a:ext cx="7938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IJCAI 2019</a:t>
              </a:r>
              <a:endParaRPr lang="zh-CN" altLang="en-US" sz="1000" b="1" i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1A4183C-C456-43AA-AD8F-A8DBFA2DC2EB}"/>
                </a:ext>
              </a:extLst>
            </p:cNvPr>
            <p:cNvSpPr txBox="1"/>
            <p:nvPr/>
          </p:nvSpPr>
          <p:spPr>
            <a:xfrm>
              <a:off x="6675218" y="1917255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2020</a:t>
              </a:r>
              <a:endParaRPr lang="zh-CN" altLang="en-US" sz="1000" b="1" i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6E38530-4E63-4CC4-8A66-5FA48817BFD4}"/>
                </a:ext>
              </a:extLst>
            </p:cNvPr>
            <p:cNvSpPr txBox="1"/>
            <p:nvPr/>
          </p:nvSpPr>
          <p:spPr>
            <a:xfrm>
              <a:off x="7709277" y="1917255"/>
              <a:ext cx="9220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EMNLP 2019</a:t>
              </a:r>
              <a:endParaRPr lang="zh-CN" altLang="en-US" sz="1000" b="1" i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BF3D75C-5091-4066-AE7A-F0E5903FA92A}"/>
                </a:ext>
              </a:extLst>
            </p:cNvPr>
            <p:cNvSpPr txBox="1"/>
            <p:nvPr/>
          </p:nvSpPr>
          <p:spPr>
            <a:xfrm>
              <a:off x="8831500" y="1917255"/>
              <a:ext cx="992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b="1" i="1" dirty="0"/>
                <a:t>EMNLP 2020</a:t>
              </a:r>
            </a:p>
            <a:p>
              <a:pPr algn="ctr"/>
              <a:r>
                <a:rPr lang="en-US" altLang="zh-CN" sz="1000" b="1" i="1" dirty="0"/>
                <a:t>Findings 2020</a:t>
              </a:r>
              <a:endParaRPr lang="zh-CN" altLang="en-US" sz="1000" b="1" i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8B2A36F-67EE-49F6-8F03-9F01B203EB05}"/>
                </a:ext>
              </a:extLst>
            </p:cNvPr>
            <p:cNvSpPr txBox="1"/>
            <p:nvPr/>
          </p:nvSpPr>
          <p:spPr>
            <a:xfrm>
              <a:off x="10024255" y="1917255"/>
              <a:ext cx="9653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COLING 2020</a:t>
              </a:r>
              <a:endParaRPr lang="zh-CN" altLang="en-US" sz="1000" b="1" i="1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5471021-4FCA-46E2-BC58-A2EAB70558A1}"/>
                </a:ext>
              </a:extLst>
            </p:cNvPr>
            <p:cNvSpPr txBox="1"/>
            <p:nvPr/>
          </p:nvSpPr>
          <p:spPr>
            <a:xfrm>
              <a:off x="11225026" y="1914720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i="1" dirty="0"/>
                <a:t>AAAI 2021</a:t>
              </a:r>
              <a:endParaRPr lang="zh-CN" altLang="en-US" sz="1000" b="1" i="1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5AA4732-DA74-4F6C-BB10-D5CB9425B111}"/>
              </a:ext>
            </a:extLst>
          </p:cNvPr>
          <p:cNvGrpSpPr/>
          <p:nvPr/>
        </p:nvGrpSpPr>
        <p:grpSpPr>
          <a:xfrm>
            <a:off x="238844" y="6435145"/>
            <a:ext cx="3816789" cy="246221"/>
            <a:chOff x="238844" y="6435145"/>
            <a:chExt cx="3816789" cy="2462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08E7A2-EA02-416F-B2D6-39F3DB4B82BA}"/>
                </a:ext>
              </a:extLst>
            </p:cNvPr>
            <p:cNvSpPr/>
            <p:nvPr/>
          </p:nvSpPr>
          <p:spPr>
            <a:xfrm>
              <a:off x="238844" y="6435145"/>
              <a:ext cx="494760" cy="222379"/>
            </a:xfrm>
            <a:prstGeom prst="rect">
              <a:avLst/>
            </a:prstGeom>
            <a:solidFill>
              <a:srgbClr val="FFD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F24F4AF-E20C-40CE-BE16-E2330C126E38}"/>
                </a:ext>
              </a:extLst>
            </p:cNvPr>
            <p:cNvSpPr txBox="1"/>
            <p:nvPr/>
          </p:nvSpPr>
          <p:spPr>
            <a:xfrm>
              <a:off x="755893" y="6435145"/>
              <a:ext cx="9300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Multi-Modal</a:t>
              </a:r>
              <a:endParaRPr lang="zh-CN" altLang="en-US" sz="1000" b="1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93C46D5-20C0-4C4B-B220-0B2BD0E68247}"/>
                </a:ext>
              </a:extLst>
            </p:cNvPr>
            <p:cNvSpPr/>
            <p:nvPr/>
          </p:nvSpPr>
          <p:spPr>
            <a:xfrm>
              <a:off x="1884681" y="6435145"/>
              <a:ext cx="494760" cy="222379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CC3C5B6-9E50-4E1D-BA57-3A9607E7110A}"/>
                </a:ext>
              </a:extLst>
            </p:cNvPr>
            <p:cNvSpPr txBox="1"/>
            <p:nvPr/>
          </p:nvSpPr>
          <p:spPr>
            <a:xfrm>
              <a:off x="2450706" y="6435145"/>
              <a:ext cx="1604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Findings of EMNLP 2020</a:t>
              </a:r>
              <a:endParaRPr lang="zh-CN" altLang="en-US" sz="1000" b="1" dirty="0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F0A2D0E-C447-444F-BF95-11E217330BB4}"/>
              </a:ext>
            </a:extLst>
          </p:cNvPr>
          <p:cNvGrpSpPr/>
          <p:nvPr/>
        </p:nvGrpSpPr>
        <p:grpSpPr>
          <a:xfrm>
            <a:off x="907262" y="-6208129"/>
            <a:ext cx="207369" cy="6104355"/>
            <a:chOff x="907262" y="-141890"/>
            <a:chExt cx="207369" cy="6104355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EAA1DDD-15FB-40E9-8857-AADB66739B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6104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EE9DD93-4879-46B8-9FBC-E66A4AFC1FCA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993F2A5-9E0F-4CFD-A8CA-DB3F9967D164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14E0B68-FD77-4DC3-A091-F9E978F0DF0F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37210CA-032D-42D7-AC59-7D828E632019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8B075BA-153D-46A5-BC9D-56A0DFD137A8}"/>
                </a:ext>
              </a:extLst>
            </p:cNvPr>
            <p:cNvSpPr/>
            <p:nvPr/>
          </p:nvSpPr>
          <p:spPr>
            <a:xfrm rot="5400000">
              <a:off x="907262" y="4586736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616DA36-A389-464C-8A68-480ACB564D07}"/>
              </a:ext>
            </a:extLst>
          </p:cNvPr>
          <p:cNvCxnSpPr>
            <a:cxnSpLocks/>
          </p:cNvCxnSpPr>
          <p:nvPr/>
        </p:nvCxnSpPr>
        <p:spPr>
          <a:xfrm>
            <a:off x="16675510" y="272459"/>
            <a:ext cx="134698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5499060E-7F43-4250-B49B-6D7B50B0605A}"/>
              </a:ext>
            </a:extLst>
          </p:cNvPr>
          <p:cNvSpPr/>
          <p:nvPr/>
        </p:nvSpPr>
        <p:spPr>
          <a:xfrm>
            <a:off x="18215634" y="112728"/>
            <a:ext cx="319462" cy="3194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1CCB2C-7F60-487A-886F-0AA6643293E3}"/>
              </a:ext>
            </a:extLst>
          </p:cNvPr>
          <p:cNvSpPr/>
          <p:nvPr/>
        </p:nvSpPr>
        <p:spPr>
          <a:xfrm>
            <a:off x="20042965" y="171347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511EB9A-7E7B-4D56-A244-626400A026DE}"/>
              </a:ext>
            </a:extLst>
          </p:cNvPr>
          <p:cNvSpPr/>
          <p:nvPr/>
        </p:nvSpPr>
        <p:spPr>
          <a:xfrm>
            <a:off x="21827804" y="171346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8731028-1E7B-4386-A05A-9EA9F1168EC0}"/>
              </a:ext>
            </a:extLst>
          </p:cNvPr>
          <p:cNvSpPr/>
          <p:nvPr/>
        </p:nvSpPr>
        <p:spPr>
          <a:xfrm>
            <a:off x="23712288" y="171345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C2EC8FEF-BCDB-4BD7-B892-112BCD2DF54B}"/>
              </a:ext>
            </a:extLst>
          </p:cNvPr>
          <p:cNvSpPr/>
          <p:nvPr/>
        </p:nvSpPr>
        <p:spPr>
          <a:xfrm>
            <a:off x="26300157" y="171344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3783A87E-5C8E-40B0-B938-3CF1E5F426F8}"/>
              </a:ext>
            </a:extLst>
          </p:cNvPr>
          <p:cNvSpPr/>
          <p:nvPr/>
        </p:nvSpPr>
        <p:spPr>
          <a:xfrm>
            <a:off x="28397120" y="171343"/>
            <a:ext cx="202223" cy="2022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6F880-11BC-4FDD-BC12-4D56CC1DC956}"/>
              </a:ext>
            </a:extLst>
          </p:cNvPr>
          <p:cNvSpPr txBox="1"/>
          <p:nvPr/>
        </p:nvSpPr>
        <p:spPr>
          <a:xfrm>
            <a:off x="1294516" y="32023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 of ERC 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1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8" grpId="0"/>
      <p:bldP spid="40" grpId="0"/>
      <p:bldP spid="41" grpId="0"/>
      <p:bldP spid="42" grpId="0"/>
      <p:bldP spid="43" grpId="0"/>
      <p:bldP spid="45" grpId="0"/>
      <p:bldP spid="47" grpId="0"/>
      <p:bldP spid="49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FF922-286E-4D6E-8667-2076424F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084" y="262893"/>
            <a:ext cx="1466504" cy="672367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latin typeface="+mn-lt"/>
              </a:rPr>
              <a:t>bcLSTM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3BD4C-E28B-48DA-A299-7B32C2299179}"/>
              </a:ext>
            </a:extLst>
          </p:cNvPr>
          <p:cNvSpPr txBox="1"/>
          <p:nvPr/>
        </p:nvSpPr>
        <p:spPr>
          <a:xfrm>
            <a:off x="1205452" y="1064157"/>
            <a:ext cx="70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idea</a:t>
            </a:r>
            <a:r>
              <a:rPr lang="en-US" altLang="zh-CN" dirty="0"/>
              <a:t>: traditional methods ignore the interactions between utterances. 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068297F-34F6-43D0-A11E-B05037966DCE}"/>
              </a:ext>
            </a:extLst>
          </p:cNvPr>
          <p:cNvSpPr txBox="1"/>
          <p:nvPr/>
        </p:nvSpPr>
        <p:spPr>
          <a:xfrm>
            <a:off x="1205452" y="2122858"/>
            <a:ext cx="738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</a:t>
            </a:r>
            <a:r>
              <a:rPr lang="en-US" altLang="zh-CN" dirty="0"/>
              <a:t>: deploy an LSTM to model the interactions between utterances.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D454BF7-E663-45D3-A030-3DFE4F1BE225}"/>
              </a:ext>
            </a:extLst>
          </p:cNvPr>
          <p:cNvSpPr txBox="1"/>
          <p:nvPr/>
        </p:nvSpPr>
        <p:spPr>
          <a:xfrm>
            <a:off x="1198580" y="2982624"/>
            <a:ext cx="95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For audio modal: </a:t>
            </a:r>
            <a:r>
              <a:rPr lang="en-US" altLang="zh-CN" b="1" dirty="0" err="1"/>
              <a:t>openSMILE</a:t>
            </a:r>
            <a:r>
              <a:rPr lang="en-US" altLang="zh-CN" b="1" dirty="0"/>
              <a:t>; </a:t>
            </a:r>
            <a:r>
              <a:rPr lang="en-US" altLang="zh-CN" dirty="0"/>
              <a:t>For visual modal: </a:t>
            </a:r>
            <a:r>
              <a:rPr lang="en-US" altLang="zh-CN" b="1" dirty="0"/>
              <a:t>3D-CNN; </a:t>
            </a:r>
            <a:r>
              <a:rPr lang="en-US" altLang="zh-CN" dirty="0"/>
              <a:t>For textual modal: </a:t>
            </a:r>
            <a:r>
              <a:rPr lang="en-US" altLang="zh-CN" b="1" dirty="0"/>
              <a:t>text-CNN</a:t>
            </a:r>
            <a:endParaRPr lang="zh-CN" altLang="en-US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89C11BA-5384-40D8-8B7D-F4AE0680E6E1}"/>
              </a:ext>
            </a:extLst>
          </p:cNvPr>
          <p:cNvSpPr txBox="1"/>
          <p:nvPr/>
        </p:nvSpPr>
        <p:spPr>
          <a:xfrm>
            <a:off x="1198579" y="3599480"/>
            <a:ext cx="757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2</a:t>
            </a:r>
            <a:r>
              <a:rPr lang="en-US" altLang="zh-CN" b="1" dirty="0"/>
              <a:t>: </a:t>
            </a:r>
            <a:r>
              <a:rPr lang="en-US" altLang="zh-CN" dirty="0"/>
              <a:t>concatenate features from 3 modals and process them using LSTM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0E8617-219D-4721-B0E1-4B1E1FB4A9EE}"/>
              </a:ext>
            </a:extLst>
          </p:cNvPr>
          <p:cNvGrpSpPr/>
          <p:nvPr/>
        </p:nvGrpSpPr>
        <p:grpSpPr>
          <a:xfrm>
            <a:off x="907262" y="-141890"/>
            <a:ext cx="207369" cy="6104355"/>
            <a:chOff x="907262" y="-141890"/>
            <a:chExt cx="207369" cy="6104355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008B51-CB22-4564-A4E1-91BF9CCD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6104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D5DC91B1-A552-4D29-9139-BE9AAE31386F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36691F-4164-43A6-887C-6EB68F1EC667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9E06FCC-94BE-4E49-A6F1-C37DEFA0A5B0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2F3B473D-5C29-440B-A5A1-E3CE9DE65356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CB0B50B-5CE4-464D-AAF3-EDD0AF341007}"/>
                </a:ext>
              </a:extLst>
            </p:cNvPr>
            <p:cNvSpPr/>
            <p:nvPr/>
          </p:nvSpPr>
          <p:spPr>
            <a:xfrm rot="5400000">
              <a:off x="907262" y="4586736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16AD5F2-324E-4766-BDB3-32ECF948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91" y="4539554"/>
            <a:ext cx="3981718" cy="224297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1F7A2B0F-C5A6-4AF2-BD42-34B85EE51B99}"/>
              </a:ext>
            </a:extLst>
          </p:cNvPr>
          <p:cNvSpPr txBox="1"/>
          <p:nvPr/>
        </p:nvSpPr>
        <p:spPr>
          <a:xfrm>
            <a:off x="1198579" y="450318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Structure:</a:t>
            </a:r>
            <a:endParaRPr lang="zh-CN" altLang="en-US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479B94-DE6E-4112-8011-D972C1EDE58A}"/>
              </a:ext>
            </a:extLst>
          </p:cNvPr>
          <p:cNvGrpSpPr/>
          <p:nvPr/>
        </p:nvGrpSpPr>
        <p:grpSpPr>
          <a:xfrm rot="2362463">
            <a:off x="4788850" y="2118390"/>
            <a:ext cx="18592800" cy="234871"/>
            <a:chOff x="-5821680" y="3306401"/>
            <a:chExt cx="18592800" cy="234871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41039F-AA74-4FF5-BBC9-3B20C72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-5821680" y="3429000"/>
              <a:ext cx="18592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562528E-4F3C-41CB-BB9E-BEFAE182A861}"/>
                </a:ext>
              </a:extLst>
            </p:cNvPr>
            <p:cNvSpPr/>
            <p:nvPr/>
          </p:nvSpPr>
          <p:spPr>
            <a:xfrm>
              <a:off x="1446288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5F6A696-D189-49E7-9BFA-0B2FBD692CDF}"/>
                </a:ext>
              </a:extLst>
            </p:cNvPr>
            <p:cNvSpPr/>
            <p:nvPr/>
          </p:nvSpPr>
          <p:spPr>
            <a:xfrm>
              <a:off x="2653525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9FAFB1A-F88E-4BAC-9985-DBCE22D0DB75}"/>
                </a:ext>
              </a:extLst>
            </p:cNvPr>
            <p:cNvSpPr/>
            <p:nvPr/>
          </p:nvSpPr>
          <p:spPr>
            <a:xfrm>
              <a:off x="3737067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8E6CE0A-92FA-4CA8-AFC8-9FF1A4F7F2CA}"/>
                </a:ext>
              </a:extLst>
            </p:cNvPr>
            <p:cNvSpPr/>
            <p:nvPr/>
          </p:nvSpPr>
          <p:spPr>
            <a:xfrm>
              <a:off x="8097502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4FAD83F-C526-4865-B555-7D5A00A62256}"/>
                </a:ext>
              </a:extLst>
            </p:cNvPr>
            <p:cNvSpPr/>
            <p:nvPr/>
          </p:nvSpPr>
          <p:spPr>
            <a:xfrm>
              <a:off x="5941760" y="332788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C700C90-6F01-44A6-A939-7CE35902A9C0}"/>
                </a:ext>
              </a:extLst>
            </p:cNvPr>
            <p:cNvSpPr/>
            <p:nvPr/>
          </p:nvSpPr>
          <p:spPr>
            <a:xfrm>
              <a:off x="396149" y="3306401"/>
              <a:ext cx="219699" cy="21969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D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6814CA5D-DE02-4996-8A3E-96F7BD44CBD6}"/>
                </a:ext>
              </a:extLst>
            </p:cNvPr>
            <p:cNvSpPr/>
            <p:nvPr/>
          </p:nvSpPr>
          <p:spPr>
            <a:xfrm>
              <a:off x="4829878" y="3322743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D494859-508F-4B68-A100-6385AF787884}"/>
                </a:ext>
              </a:extLst>
            </p:cNvPr>
            <p:cNvSpPr/>
            <p:nvPr/>
          </p:nvSpPr>
          <p:spPr>
            <a:xfrm>
              <a:off x="6952530" y="332051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900E541-A460-4DA2-ADFA-890887FFA947}"/>
                </a:ext>
              </a:extLst>
            </p:cNvPr>
            <p:cNvSpPr/>
            <p:nvPr/>
          </p:nvSpPr>
          <p:spPr>
            <a:xfrm>
              <a:off x="9249190" y="3317408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8118D0B-105A-4111-B96E-A5718580C0F3}"/>
                </a:ext>
              </a:extLst>
            </p:cNvPr>
            <p:cNvSpPr/>
            <p:nvPr/>
          </p:nvSpPr>
          <p:spPr>
            <a:xfrm>
              <a:off x="10411182" y="333904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BF7D5C-5933-4513-B21A-A4E140DF3733}"/>
                </a:ext>
              </a:extLst>
            </p:cNvPr>
            <p:cNvSpPr/>
            <p:nvPr/>
          </p:nvSpPr>
          <p:spPr>
            <a:xfrm>
              <a:off x="11556695" y="3331204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8FFC223-D705-4454-81D3-3159E724DA59}"/>
              </a:ext>
            </a:extLst>
          </p:cNvPr>
          <p:cNvSpPr txBox="1"/>
          <p:nvPr/>
        </p:nvSpPr>
        <p:spPr>
          <a:xfrm>
            <a:off x="8030578" y="6386003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first baseline for ERC. 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ED160DB-D5CA-499F-A0FF-42F26DB2E2C9}"/>
              </a:ext>
            </a:extLst>
          </p:cNvPr>
          <p:cNvGrpSpPr/>
          <p:nvPr/>
        </p:nvGrpSpPr>
        <p:grpSpPr>
          <a:xfrm>
            <a:off x="907262" y="-9627680"/>
            <a:ext cx="207369" cy="4345400"/>
            <a:chOff x="907262" y="-141890"/>
            <a:chExt cx="207369" cy="434540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7178E5E-5AD2-4A3E-BFAF-0071B1913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08375" y="-141890"/>
              <a:ext cx="0" cy="4345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A5565B9-81DD-4EE0-89A4-DE50FC6B0918}"/>
                </a:ext>
              </a:extLst>
            </p:cNvPr>
            <p:cNvSpPr/>
            <p:nvPr/>
          </p:nvSpPr>
          <p:spPr>
            <a:xfrm rot="5400000">
              <a:off x="907262" y="1147712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F2991B3-BC8D-48BC-8799-E3526156A389}"/>
                </a:ext>
              </a:extLst>
            </p:cNvPr>
            <p:cNvSpPr/>
            <p:nvPr/>
          </p:nvSpPr>
          <p:spPr>
            <a:xfrm rot="5400000">
              <a:off x="912408" y="2240080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1726682-1BCB-49AC-A1D6-8CFF14D4969E}"/>
                </a:ext>
              </a:extLst>
            </p:cNvPr>
            <p:cNvSpPr/>
            <p:nvPr/>
          </p:nvSpPr>
          <p:spPr>
            <a:xfrm rot="5400000">
              <a:off x="907262" y="3066179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B454C-0AF0-4AA0-B497-0092BA19F4D4}"/>
                </a:ext>
              </a:extLst>
            </p:cNvPr>
            <p:cNvSpPr/>
            <p:nvPr/>
          </p:nvSpPr>
          <p:spPr>
            <a:xfrm rot="5400000">
              <a:off x="907262" y="3683035"/>
              <a:ext cx="202223" cy="2022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33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7" grpId="0"/>
      <p:bldP spid="98" grpId="0"/>
      <p:bldP spid="99" grpId="0"/>
      <p:bldP spid="101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2081</Words>
  <Application>Microsoft Office PowerPoint</Application>
  <PresentationFormat>宽屏</PresentationFormat>
  <Paragraphs>423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Emotion Recognition in Conversations</vt:lpstr>
      <vt:lpstr>Task Intro.</vt:lpstr>
      <vt:lpstr>Task Intro.</vt:lpstr>
      <vt:lpstr>Task Intro.</vt:lpstr>
      <vt:lpstr>How to train.</vt:lpstr>
      <vt:lpstr>How to train.</vt:lpstr>
      <vt:lpstr>How to train.</vt:lpstr>
      <vt:lpstr>TimeLine</vt:lpstr>
      <vt:lpstr>bcLSTM</vt:lpstr>
      <vt:lpstr>CMN</vt:lpstr>
      <vt:lpstr>CMN</vt:lpstr>
      <vt:lpstr>DialogueRNN</vt:lpstr>
      <vt:lpstr>DialogueRNN</vt:lpstr>
      <vt:lpstr>DialogueRNN</vt:lpstr>
      <vt:lpstr>DialogueGCN</vt:lpstr>
      <vt:lpstr>DialogueGCN</vt:lpstr>
      <vt:lpstr>DialogueGCN</vt:lpstr>
      <vt:lpstr>DialogueGCN</vt:lpstr>
      <vt:lpstr>DialogueGCN</vt:lpstr>
      <vt:lpstr>DialogueGCN</vt:lpstr>
      <vt:lpstr>DialogueGCN</vt:lpstr>
      <vt:lpstr>DialogueGCN + Position Modeling</vt:lpstr>
      <vt:lpstr>HiTrans</vt:lpstr>
      <vt:lpstr>EIN</vt:lpstr>
      <vt:lpstr>EIN</vt:lpstr>
      <vt:lpstr>EIN</vt:lpstr>
      <vt:lpstr>EIN</vt:lpstr>
      <vt:lpstr>EIN</vt:lpstr>
      <vt:lpstr>SumAggGIN</vt:lpstr>
      <vt:lpstr>SumAggGIN</vt:lpstr>
      <vt:lpstr>SumAggGIN</vt:lpstr>
      <vt:lpstr>DialogXL</vt:lpstr>
      <vt:lpstr>TimeLine</vt:lpstr>
      <vt:lpstr>PowerPoint 演示文稿</vt:lpstr>
      <vt:lpstr>Other similar tasks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Recognition in Conversations</dc:title>
  <dc:creator>李 江南</dc:creator>
  <cp:lastModifiedBy>李 江南</cp:lastModifiedBy>
  <cp:revision>81</cp:revision>
  <dcterms:created xsi:type="dcterms:W3CDTF">2021-01-03T03:04:37Z</dcterms:created>
  <dcterms:modified xsi:type="dcterms:W3CDTF">2021-01-05T02:49:38Z</dcterms:modified>
</cp:coreProperties>
</file>